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388" r:id="rId3"/>
    <p:sldId id="387" r:id="rId4"/>
    <p:sldId id="389" r:id="rId5"/>
    <p:sldId id="348" r:id="rId6"/>
    <p:sldId id="349" r:id="rId7"/>
    <p:sldId id="350" r:id="rId8"/>
    <p:sldId id="351" r:id="rId9"/>
    <p:sldId id="353" r:id="rId10"/>
    <p:sldId id="354" r:id="rId11"/>
    <p:sldId id="355" r:id="rId12"/>
    <p:sldId id="352" r:id="rId13"/>
    <p:sldId id="356" r:id="rId14"/>
    <p:sldId id="357" r:id="rId15"/>
    <p:sldId id="358" r:id="rId16"/>
    <p:sldId id="361" r:id="rId17"/>
    <p:sldId id="360" r:id="rId18"/>
    <p:sldId id="362" r:id="rId19"/>
    <p:sldId id="363" r:id="rId20"/>
    <p:sldId id="364" r:id="rId21"/>
    <p:sldId id="365" r:id="rId22"/>
    <p:sldId id="367" r:id="rId23"/>
    <p:sldId id="368" r:id="rId24"/>
    <p:sldId id="370" r:id="rId25"/>
    <p:sldId id="369" r:id="rId26"/>
    <p:sldId id="371" r:id="rId27"/>
    <p:sldId id="372" r:id="rId28"/>
    <p:sldId id="373" r:id="rId29"/>
    <p:sldId id="375" r:id="rId30"/>
    <p:sldId id="376" r:id="rId31"/>
    <p:sldId id="391" r:id="rId32"/>
    <p:sldId id="392" r:id="rId33"/>
    <p:sldId id="393" r:id="rId34"/>
    <p:sldId id="395" r:id="rId35"/>
    <p:sldId id="377" r:id="rId36"/>
    <p:sldId id="378" r:id="rId37"/>
    <p:sldId id="379" r:id="rId38"/>
    <p:sldId id="380" r:id="rId39"/>
    <p:sldId id="381" r:id="rId40"/>
    <p:sldId id="382" r:id="rId41"/>
    <p:sldId id="383" r:id="rId42"/>
    <p:sldId id="384" r:id="rId43"/>
    <p:sldId id="385" r:id="rId44"/>
    <p:sldId id="386" r:id="rId45"/>
    <p:sldId id="333"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5375" userDrawn="1">
          <p15:clr>
            <a:srgbClr val="A4A3A4"/>
          </p15:clr>
        </p15:guide>
        <p15:guide id="3" pos="385" userDrawn="1">
          <p15:clr>
            <a:srgbClr val="A4A3A4"/>
          </p15:clr>
        </p15:guide>
        <p15:guide id="4"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070C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4" autoAdjust="0"/>
    <p:restoredTop sz="94660"/>
  </p:normalViewPr>
  <p:slideViewPr>
    <p:cSldViewPr snapToGrid="0" showGuides="1">
      <p:cViewPr varScale="1">
        <p:scale>
          <a:sx n="90" d="100"/>
          <a:sy n="90" d="100"/>
        </p:scale>
        <p:origin x="1038" y="78"/>
      </p:cViewPr>
      <p:guideLst>
        <p:guide orient="horz" pos="346"/>
        <p:guide pos="5375"/>
        <p:guide pos="385"/>
        <p:guide orient="horz" pos="3997"/>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7ABEB-ABB0-4B74-9373-4BA99ACA98B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55C8435F-C18D-4993-8F93-9F29D4ECDADA}">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金育安</a:t>
          </a:r>
        </a:p>
      </dgm:t>
    </dgm:pt>
    <dgm:pt modelId="{20541758-AA85-454E-91E8-B7AD16A88398}" type="parTrans" cxnId="{F8D8403C-76C6-4108-84AF-895E796BB998}">
      <dgm:prSet/>
      <dgm:spPr/>
      <dgm:t>
        <a:bodyPr/>
        <a:lstStyle/>
        <a:p>
          <a:endParaRPr lang="zh-CN" altLang="en-US"/>
        </a:p>
      </dgm:t>
    </dgm:pt>
    <dgm:pt modelId="{27D10E3B-1737-4E55-B631-2283308F93F6}" type="sibTrans" cxnId="{F8D8403C-76C6-4108-84AF-895E796BB998}">
      <dgm:prSet/>
      <dgm:spPr/>
      <dgm:t>
        <a:bodyPr/>
        <a:lstStyle/>
        <a:p>
          <a:endParaRPr lang="zh-CN" altLang="en-US"/>
        </a:p>
      </dgm:t>
    </dgm:pt>
    <dgm:pt modelId="{87F0CC45-2787-41B7-A971-15EC6E876269}">
      <dgm:prSet phldrT="[文本]">
        <dgm:style>
          <a:lnRef idx="2">
            <a:schemeClr val="accent1"/>
          </a:lnRef>
          <a:fillRef idx="1">
            <a:schemeClr val="lt1"/>
          </a:fillRef>
          <a:effectRef idx="0">
            <a:schemeClr val="accent1"/>
          </a:effectRef>
          <a:fontRef idx="minor">
            <a:schemeClr val="dk1"/>
          </a:fontRef>
        </dgm:style>
      </dgm:prSet>
      <dgm:spPr/>
      <dgm:t>
        <a:bodyPr/>
        <a:lstStyle/>
        <a:p>
          <a:pPr>
            <a:lnSpc>
              <a:spcPct val="80000"/>
            </a:lnSpc>
          </a:pPr>
          <a:r>
            <a:rPr lang="en-US" altLang="en-US" dirty="0">
              <a:solidFill>
                <a:srgbClr val="FF0000"/>
              </a:solidFill>
            </a:rPr>
            <a:t>Level-set</a:t>
          </a:r>
          <a:r>
            <a:rPr lang="zh-CN" altLang="en-US" dirty="0"/>
            <a:t>等距打印路径</a:t>
          </a:r>
          <a:endParaRPr lang="en-US" altLang="en-US" dirty="0"/>
        </a:p>
      </dgm:t>
    </dgm:pt>
    <dgm:pt modelId="{B40ED7A3-7811-4427-A96D-8E971886E2F2}" type="parTrans" cxnId="{9F15A1DE-602D-4F38-B5C8-A0BD748755E8}">
      <dgm:prSet/>
      <dgm:spPr/>
      <dgm:t>
        <a:bodyPr/>
        <a:lstStyle/>
        <a:p>
          <a:endParaRPr lang="zh-CN" altLang="en-US"/>
        </a:p>
      </dgm:t>
    </dgm:pt>
    <dgm:pt modelId="{C8EF4882-47F8-4C2B-BD72-FF836B1D0609}" type="sibTrans" cxnId="{9F15A1DE-602D-4F38-B5C8-A0BD748755E8}">
      <dgm:prSet/>
      <dgm:spPr/>
      <dgm:t>
        <a:bodyPr/>
        <a:lstStyle/>
        <a:p>
          <a:endParaRPr lang="zh-CN" altLang="en-US"/>
        </a:p>
      </dgm:t>
    </dgm:pt>
    <dgm:pt modelId="{CE39441C-D123-4B6D-A0CB-ED5C44329CB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薄壁零件</a:t>
          </a:r>
          <a:r>
            <a:rPr lang="zh-CN" altLang="en-US" dirty="0">
              <a:solidFill>
                <a:srgbClr val="FF0000"/>
              </a:solidFill>
            </a:rPr>
            <a:t>波状路径</a:t>
          </a:r>
          <a:r>
            <a:rPr lang="zh-CN" altLang="en-US" dirty="0"/>
            <a:t>填充</a:t>
          </a:r>
        </a:p>
      </dgm:t>
    </dgm:pt>
    <dgm:pt modelId="{5CFEDCB0-6636-4783-AC96-4745BA00870A}" type="parTrans" cxnId="{E7D61CB8-01B2-4A5E-8A44-9293B18DB576}">
      <dgm:prSet/>
      <dgm:spPr/>
      <dgm:t>
        <a:bodyPr/>
        <a:lstStyle/>
        <a:p>
          <a:endParaRPr lang="zh-CN" altLang="en-US"/>
        </a:p>
      </dgm:t>
    </dgm:pt>
    <dgm:pt modelId="{949B885D-2891-4296-BE82-D4D4B881A295}" type="sibTrans" cxnId="{E7D61CB8-01B2-4A5E-8A44-9293B18DB576}">
      <dgm:prSet/>
      <dgm:spPr/>
      <dgm:t>
        <a:bodyPr/>
        <a:lstStyle/>
        <a:p>
          <a:endParaRPr lang="zh-CN" altLang="en-US"/>
        </a:p>
      </dgm:t>
    </dgm:pt>
    <dgm:pt modelId="{D51DC16C-E8F8-4806-A419-33796CBCD754}">
      <dgm:prSet phldrT="[文本]">
        <dgm:style>
          <a:lnRef idx="2">
            <a:schemeClr val="accent1"/>
          </a:lnRef>
          <a:fillRef idx="1">
            <a:schemeClr val="lt1"/>
          </a:fillRef>
          <a:effectRef idx="0">
            <a:schemeClr val="accent1"/>
          </a:effectRef>
          <a:fontRef idx="minor">
            <a:schemeClr val="dk1"/>
          </a:fontRef>
        </dgm:style>
      </dgm:prSet>
      <dgm:spPr/>
      <dgm:t>
        <a:bodyPr/>
        <a:lstStyle/>
        <a:p>
          <a:r>
            <a:rPr lang="en-US" altLang="zh-CN" dirty="0"/>
            <a:t>FDM</a:t>
          </a:r>
          <a:r>
            <a:rPr lang="zh-CN" altLang="en-US" dirty="0"/>
            <a:t>打印</a:t>
          </a:r>
          <a:r>
            <a:rPr lang="zh-CN" altLang="en-US" dirty="0">
              <a:solidFill>
                <a:srgbClr val="FF0000"/>
              </a:solidFill>
            </a:rPr>
            <a:t>曲面</a:t>
          </a:r>
          <a:r>
            <a:rPr lang="zh-CN" altLang="en-US" dirty="0"/>
            <a:t>建模及工艺规划</a:t>
          </a:r>
        </a:p>
      </dgm:t>
    </dgm:pt>
    <dgm:pt modelId="{B6339DEA-BE9A-444B-9407-F917A80ED04F}" type="parTrans" cxnId="{49EB8F46-8B46-45DD-B6A3-178AA4668B24}">
      <dgm:prSet/>
      <dgm:spPr/>
      <dgm:t>
        <a:bodyPr/>
        <a:lstStyle/>
        <a:p>
          <a:endParaRPr lang="zh-CN" altLang="en-US"/>
        </a:p>
      </dgm:t>
    </dgm:pt>
    <dgm:pt modelId="{4B7AB5CB-0CC7-4F17-A28C-C2B9AB450990}" type="sibTrans" cxnId="{49EB8F46-8B46-45DD-B6A3-178AA4668B24}">
      <dgm:prSet/>
      <dgm:spPr/>
      <dgm:t>
        <a:bodyPr/>
        <a:lstStyle/>
        <a:p>
          <a:endParaRPr lang="zh-CN" altLang="en-US"/>
        </a:p>
      </dgm:t>
    </dgm:pt>
    <dgm:pt modelId="{BC266745-38A7-4934-9157-FED1309FF4EB}">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solidFill>
                <a:srgbClr val="FF0000"/>
              </a:solidFill>
            </a:rPr>
            <a:t>分区  </a:t>
          </a:r>
          <a:r>
            <a:rPr lang="zh-CN" altLang="en-US" dirty="0"/>
            <a:t>子路径</a:t>
          </a:r>
          <a:r>
            <a:rPr lang="zh-CN" altLang="en-US" dirty="0">
              <a:solidFill>
                <a:srgbClr val="FF0000"/>
              </a:solidFill>
            </a:rPr>
            <a:t>内部填充 </a:t>
          </a:r>
          <a:r>
            <a:rPr lang="zh-CN" altLang="en-US" dirty="0">
              <a:solidFill>
                <a:schemeClr val="tx1"/>
              </a:solidFill>
            </a:rPr>
            <a:t>连接各个子路径</a:t>
          </a:r>
        </a:p>
      </dgm:t>
    </dgm:pt>
    <dgm:pt modelId="{CB92E042-A517-42D3-B168-678C2E59DA15}" type="sibTrans" cxnId="{242A4821-BA9E-403B-8378-EC30ED2F4EF3}">
      <dgm:prSet/>
      <dgm:spPr/>
      <dgm:t>
        <a:bodyPr/>
        <a:lstStyle/>
        <a:p>
          <a:endParaRPr lang="zh-CN" altLang="en-US"/>
        </a:p>
      </dgm:t>
    </dgm:pt>
    <dgm:pt modelId="{81094A31-B36B-4190-A874-D2E92F99A6ED}" type="parTrans" cxnId="{242A4821-BA9E-403B-8378-EC30ED2F4EF3}">
      <dgm:prSet/>
      <dgm:spPr/>
      <dgm:t>
        <a:bodyPr/>
        <a:lstStyle/>
        <a:p>
          <a:endParaRPr lang="zh-CN" altLang="en-US"/>
        </a:p>
      </dgm:t>
    </dgm:pt>
    <dgm:pt modelId="{ED5110FF-1660-4CAD-BD40-D0A7F38D896A}" type="pres">
      <dgm:prSet presAssocID="{ED97ABEB-ABB0-4B74-9373-4BA99ACA98B8}" presName="Name0" presStyleCnt="0">
        <dgm:presLayoutVars>
          <dgm:chPref val="1"/>
          <dgm:dir/>
          <dgm:animOne val="branch"/>
          <dgm:animLvl val="lvl"/>
          <dgm:resizeHandles val="exact"/>
        </dgm:presLayoutVars>
      </dgm:prSet>
      <dgm:spPr/>
    </dgm:pt>
    <dgm:pt modelId="{DCB00562-243F-4AA9-B935-49DF32B81DC6}" type="pres">
      <dgm:prSet presAssocID="{55C8435F-C18D-4993-8F93-9F29D4ECDADA}" presName="root1" presStyleCnt="0"/>
      <dgm:spPr/>
    </dgm:pt>
    <dgm:pt modelId="{CAC640CC-94A4-4EE9-BC94-AC89CDDA04E0}" type="pres">
      <dgm:prSet presAssocID="{55C8435F-C18D-4993-8F93-9F29D4ECDADA}" presName="LevelOneTextNode" presStyleLbl="node0" presStyleIdx="0" presStyleCnt="1" custAng="5400000" custScaleX="49321" custScaleY="15621" custLinFactNeighborX="-47624" custLinFactNeighborY="-903">
        <dgm:presLayoutVars>
          <dgm:chPref val="3"/>
        </dgm:presLayoutVars>
      </dgm:prSet>
      <dgm:spPr/>
    </dgm:pt>
    <dgm:pt modelId="{78F031F8-A012-45DC-91E6-C118A82FB3C7}" type="pres">
      <dgm:prSet presAssocID="{55C8435F-C18D-4993-8F93-9F29D4ECDADA}" presName="level2hierChild" presStyleCnt="0"/>
      <dgm:spPr/>
    </dgm:pt>
    <dgm:pt modelId="{1B41CA15-9FE2-4828-A04D-9315BD548915}" type="pres">
      <dgm:prSet presAssocID="{B40ED7A3-7811-4427-A96D-8E971886E2F2}" presName="conn2-1" presStyleLbl="parChTrans1D2" presStyleIdx="0" presStyleCnt="4"/>
      <dgm:spPr/>
    </dgm:pt>
    <dgm:pt modelId="{1923904C-C148-4667-862E-63987381B2CA}" type="pres">
      <dgm:prSet presAssocID="{B40ED7A3-7811-4427-A96D-8E971886E2F2}" presName="connTx" presStyleLbl="parChTrans1D2" presStyleIdx="0" presStyleCnt="4"/>
      <dgm:spPr/>
    </dgm:pt>
    <dgm:pt modelId="{C4AB8AEA-78C6-43C4-B6D3-6A92AFE0B899}" type="pres">
      <dgm:prSet presAssocID="{87F0CC45-2787-41B7-A971-15EC6E876269}" presName="root2" presStyleCnt="0"/>
      <dgm:spPr/>
    </dgm:pt>
    <dgm:pt modelId="{E7C45630-EF2F-4D3D-91D7-9124980B5717}" type="pres">
      <dgm:prSet presAssocID="{87F0CC45-2787-41B7-A971-15EC6E876269}" presName="LevelTwoTextNode" presStyleLbl="node2" presStyleIdx="0" presStyleCnt="4" custScaleX="180798" custScaleY="59302" custLinFactNeighborX="-12015" custLinFactNeighborY="-48490">
        <dgm:presLayoutVars>
          <dgm:chPref val="3"/>
        </dgm:presLayoutVars>
      </dgm:prSet>
      <dgm:spPr/>
    </dgm:pt>
    <dgm:pt modelId="{D651C4F4-75BA-4EC3-B025-C273C64F62B1}" type="pres">
      <dgm:prSet presAssocID="{87F0CC45-2787-41B7-A971-15EC6E876269}" presName="level3hierChild" presStyleCnt="0"/>
      <dgm:spPr/>
    </dgm:pt>
    <dgm:pt modelId="{C8F8C46F-4E5F-4343-8E41-C5121C36A59A}" type="pres">
      <dgm:prSet presAssocID="{81094A31-B36B-4190-A874-D2E92F99A6ED}" presName="conn2-1" presStyleLbl="parChTrans1D2" presStyleIdx="1" presStyleCnt="4"/>
      <dgm:spPr/>
    </dgm:pt>
    <dgm:pt modelId="{BB42CDE1-378A-4E48-8D48-6CE8124253A7}" type="pres">
      <dgm:prSet presAssocID="{81094A31-B36B-4190-A874-D2E92F99A6ED}" presName="connTx" presStyleLbl="parChTrans1D2" presStyleIdx="1" presStyleCnt="4"/>
      <dgm:spPr/>
    </dgm:pt>
    <dgm:pt modelId="{4160D009-0FEA-4C9B-85EA-48470D5529D0}" type="pres">
      <dgm:prSet presAssocID="{BC266745-38A7-4934-9157-FED1309FF4EB}" presName="root2" presStyleCnt="0"/>
      <dgm:spPr/>
    </dgm:pt>
    <dgm:pt modelId="{D6B9DA30-1817-427E-AA9B-94F3BC0B39EF}" type="pres">
      <dgm:prSet presAssocID="{BC266745-38A7-4934-9157-FED1309FF4EB}" presName="LevelTwoTextNode" presStyleLbl="node2" presStyleIdx="1" presStyleCnt="4" custScaleX="180798" custScaleY="59302" custLinFactNeighborX="-12015" custLinFactNeighborY="-22218">
        <dgm:presLayoutVars>
          <dgm:chPref val="3"/>
        </dgm:presLayoutVars>
      </dgm:prSet>
      <dgm:spPr/>
    </dgm:pt>
    <dgm:pt modelId="{5407EB9C-0491-4810-9B86-6CA7DDC6B2A5}" type="pres">
      <dgm:prSet presAssocID="{BC266745-38A7-4934-9157-FED1309FF4EB}" presName="level3hierChild" presStyleCnt="0"/>
      <dgm:spPr/>
    </dgm:pt>
    <dgm:pt modelId="{673005BA-1B7E-4787-A6C2-AEE4F30B46C5}" type="pres">
      <dgm:prSet presAssocID="{5CFEDCB0-6636-4783-AC96-4745BA00870A}" presName="conn2-1" presStyleLbl="parChTrans1D2" presStyleIdx="2" presStyleCnt="4"/>
      <dgm:spPr/>
    </dgm:pt>
    <dgm:pt modelId="{0CC5E216-08E6-47F4-AA2D-AB1DA3FB6EC0}" type="pres">
      <dgm:prSet presAssocID="{5CFEDCB0-6636-4783-AC96-4745BA00870A}" presName="connTx" presStyleLbl="parChTrans1D2" presStyleIdx="2" presStyleCnt="4"/>
      <dgm:spPr/>
    </dgm:pt>
    <dgm:pt modelId="{C06F401D-07B0-41BB-A90D-E44389A50047}" type="pres">
      <dgm:prSet presAssocID="{CE39441C-D123-4B6D-A0CB-ED5C44329CBD}" presName="root2" presStyleCnt="0"/>
      <dgm:spPr/>
    </dgm:pt>
    <dgm:pt modelId="{D084C082-F33B-4941-A94E-0081ACB94053}" type="pres">
      <dgm:prSet presAssocID="{CE39441C-D123-4B6D-A0CB-ED5C44329CBD}" presName="LevelTwoTextNode" presStyleLbl="node2" presStyleIdx="2" presStyleCnt="4" custScaleX="180798" custScaleY="59302" custLinFactNeighborX="-12015" custLinFactNeighborY="11060">
        <dgm:presLayoutVars>
          <dgm:chPref val="3"/>
        </dgm:presLayoutVars>
      </dgm:prSet>
      <dgm:spPr/>
    </dgm:pt>
    <dgm:pt modelId="{71F771BA-8621-40DE-8F35-52C8E39775B8}" type="pres">
      <dgm:prSet presAssocID="{CE39441C-D123-4B6D-A0CB-ED5C44329CBD}" presName="level3hierChild" presStyleCnt="0"/>
      <dgm:spPr/>
    </dgm:pt>
    <dgm:pt modelId="{937607EA-B8F4-45CF-ACAA-C02B0381CC9D}" type="pres">
      <dgm:prSet presAssocID="{B6339DEA-BE9A-444B-9407-F917A80ED04F}" presName="conn2-1" presStyleLbl="parChTrans1D2" presStyleIdx="3" presStyleCnt="4"/>
      <dgm:spPr/>
    </dgm:pt>
    <dgm:pt modelId="{2B9AA1AA-C6C9-4F9F-A857-7D4F4062314F}" type="pres">
      <dgm:prSet presAssocID="{B6339DEA-BE9A-444B-9407-F917A80ED04F}" presName="connTx" presStyleLbl="parChTrans1D2" presStyleIdx="3" presStyleCnt="4"/>
      <dgm:spPr/>
    </dgm:pt>
    <dgm:pt modelId="{3F9E5497-5703-4459-AD6B-961068E3CBC6}" type="pres">
      <dgm:prSet presAssocID="{D51DC16C-E8F8-4806-A419-33796CBCD754}" presName="root2" presStyleCnt="0"/>
      <dgm:spPr/>
    </dgm:pt>
    <dgm:pt modelId="{5F0E1B39-174A-49C9-B128-D169188C047F}" type="pres">
      <dgm:prSet presAssocID="{D51DC16C-E8F8-4806-A419-33796CBCD754}" presName="LevelTwoTextNode" presStyleLbl="node2" presStyleIdx="3" presStyleCnt="4" custScaleX="180798" custScaleY="59302" custLinFactNeighborX="-12015" custLinFactNeighborY="29078">
        <dgm:presLayoutVars>
          <dgm:chPref val="3"/>
        </dgm:presLayoutVars>
      </dgm:prSet>
      <dgm:spPr/>
    </dgm:pt>
    <dgm:pt modelId="{F8B552D4-35A9-45B7-9A89-902507CEA0A0}" type="pres">
      <dgm:prSet presAssocID="{D51DC16C-E8F8-4806-A419-33796CBCD754}" presName="level3hierChild" presStyleCnt="0"/>
      <dgm:spPr/>
    </dgm:pt>
  </dgm:ptLst>
  <dgm:cxnLst>
    <dgm:cxn modelId="{242A4821-BA9E-403B-8378-EC30ED2F4EF3}" srcId="{55C8435F-C18D-4993-8F93-9F29D4ECDADA}" destId="{BC266745-38A7-4934-9157-FED1309FF4EB}" srcOrd="1" destOrd="0" parTransId="{81094A31-B36B-4190-A874-D2E92F99A6ED}" sibTransId="{CB92E042-A517-42D3-B168-678C2E59DA15}"/>
    <dgm:cxn modelId="{E2B1AC31-3A0D-4457-8BA5-3A51C8C28EC7}" type="presOf" srcId="{5CFEDCB0-6636-4783-AC96-4745BA00870A}" destId="{673005BA-1B7E-4787-A6C2-AEE4F30B46C5}" srcOrd="0" destOrd="0" presId="urn:microsoft.com/office/officeart/2008/layout/HorizontalMultiLevelHierarchy"/>
    <dgm:cxn modelId="{F8D8403C-76C6-4108-84AF-895E796BB998}" srcId="{ED97ABEB-ABB0-4B74-9373-4BA99ACA98B8}" destId="{55C8435F-C18D-4993-8F93-9F29D4ECDADA}" srcOrd="0" destOrd="0" parTransId="{20541758-AA85-454E-91E8-B7AD16A88398}" sibTransId="{27D10E3B-1737-4E55-B631-2283308F93F6}"/>
    <dgm:cxn modelId="{2B0B815F-E58F-4435-A1B1-0340BA86D8EE}" type="presOf" srcId="{BC266745-38A7-4934-9157-FED1309FF4EB}" destId="{D6B9DA30-1817-427E-AA9B-94F3BC0B39EF}" srcOrd="0" destOrd="0" presId="urn:microsoft.com/office/officeart/2008/layout/HorizontalMultiLevelHierarchy"/>
    <dgm:cxn modelId="{2D9F8962-1F5B-4710-966F-48AA0A61C22E}" type="presOf" srcId="{B6339DEA-BE9A-444B-9407-F917A80ED04F}" destId="{2B9AA1AA-C6C9-4F9F-A857-7D4F4062314F}" srcOrd="1" destOrd="0" presId="urn:microsoft.com/office/officeart/2008/layout/HorizontalMultiLevelHierarchy"/>
    <dgm:cxn modelId="{49EB8F46-8B46-45DD-B6A3-178AA4668B24}" srcId="{55C8435F-C18D-4993-8F93-9F29D4ECDADA}" destId="{D51DC16C-E8F8-4806-A419-33796CBCD754}" srcOrd="3" destOrd="0" parTransId="{B6339DEA-BE9A-444B-9407-F917A80ED04F}" sibTransId="{4B7AB5CB-0CC7-4F17-A28C-C2B9AB450990}"/>
    <dgm:cxn modelId="{6DD8E46F-A7EF-4313-BB2E-C8863BA5A933}" type="presOf" srcId="{D51DC16C-E8F8-4806-A419-33796CBCD754}" destId="{5F0E1B39-174A-49C9-B128-D169188C047F}" srcOrd="0" destOrd="0" presId="urn:microsoft.com/office/officeart/2008/layout/HorizontalMultiLevelHierarchy"/>
    <dgm:cxn modelId="{C35F9A8E-C37C-48C9-B39D-29D91AC06BBF}" type="presOf" srcId="{B40ED7A3-7811-4427-A96D-8E971886E2F2}" destId="{1B41CA15-9FE2-4828-A04D-9315BD548915}" srcOrd="0" destOrd="0" presId="urn:microsoft.com/office/officeart/2008/layout/HorizontalMultiLevelHierarchy"/>
    <dgm:cxn modelId="{7FE301A5-A538-4BED-A79F-55F1A7E1FF40}" type="presOf" srcId="{B6339DEA-BE9A-444B-9407-F917A80ED04F}" destId="{937607EA-B8F4-45CF-ACAA-C02B0381CC9D}" srcOrd="0" destOrd="0" presId="urn:microsoft.com/office/officeart/2008/layout/HorizontalMultiLevelHierarchy"/>
    <dgm:cxn modelId="{7BA666AF-4199-4AAC-B9BE-CC6765C7FB81}" type="presOf" srcId="{81094A31-B36B-4190-A874-D2E92F99A6ED}" destId="{C8F8C46F-4E5F-4343-8E41-C5121C36A59A}" srcOrd="0" destOrd="0" presId="urn:microsoft.com/office/officeart/2008/layout/HorizontalMultiLevelHierarchy"/>
    <dgm:cxn modelId="{E7D61CB8-01B2-4A5E-8A44-9293B18DB576}" srcId="{55C8435F-C18D-4993-8F93-9F29D4ECDADA}" destId="{CE39441C-D123-4B6D-A0CB-ED5C44329CBD}" srcOrd="2" destOrd="0" parTransId="{5CFEDCB0-6636-4783-AC96-4745BA00870A}" sibTransId="{949B885D-2891-4296-BE82-D4D4B881A295}"/>
    <dgm:cxn modelId="{0F17B6BB-8E8A-4F11-9B8D-116CF318F584}" type="presOf" srcId="{55C8435F-C18D-4993-8F93-9F29D4ECDADA}" destId="{CAC640CC-94A4-4EE9-BC94-AC89CDDA04E0}" srcOrd="0" destOrd="0" presId="urn:microsoft.com/office/officeart/2008/layout/HorizontalMultiLevelHierarchy"/>
    <dgm:cxn modelId="{8D25BEBB-4B09-4A1E-B83A-D51A51123789}" type="presOf" srcId="{CE39441C-D123-4B6D-A0CB-ED5C44329CBD}" destId="{D084C082-F33B-4941-A94E-0081ACB94053}" srcOrd="0" destOrd="0" presId="urn:microsoft.com/office/officeart/2008/layout/HorizontalMultiLevelHierarchy"/>
    <dgm:cxn modelId="{414860C3-45D2-4507-849D-FE97FEFF5BD6}" type="presOf" srcId="{ED97ABEB-ABB0-4B74-9373-4BA99ACA98B8}" destId="{ED5110FF-1660-4CAD-BD40-D0A7F38D896A}" srcOrd="0" destOrd="0" presId="urn:microsoft.com/office/officeart/2008/layout/HorizontalMultiLevelHierarchy"/>
    <dgm:cxn modelId="{83638DC9-0AD6-41CE-8F26-295316CE92E0}" type="presOf" srcId="{87F0CC45-2787-41B7-A971-15EC6E876269}" destId="{E7C45630-EF2F-4D3D-91D7-9124980B5717}" srcOrd="0" destOrd="0" presId="urn:microsoft.com/office/officeart/2008/layout/HorizontalMultiLevelHierarchy"/>
    <dgm:cxn modelId="{FAF9C0D6-5566-4350-9570-5A6207C5C9F4}" type="presOf" srcId="{B40ED7A3-7811-4427-A96D-8E971886E2F2}" destId="{1923904C-C148-4667-862E-63987381B2CA}" srcOrd="1" destOrd="0" presId="urn:microsoft.com/office/officeart/2008/layout/HorizontalMultiLevelHierarchy"/>
    <dgm:cxn modelId="{9F15A1DE-602D-4F38-B5C8-A0BD748755E8}" srcId="{55C8435F-C18D-4993-8F93-9F29D4ECDADA}" destId="{87F0CC45-2787-41B7-A971-15EC6E876269}" srcOrd="0" destOrd="0" parTransId="{B40ED7A3-7811-4427-A96D-8E971886E2F2}" sibTransId="{C8EF4882-47F8-4C2B-BD72-FF836B1D0609}"/>
    <dgm:cxn modelId="{7FEA28E1-B93A-4C6F-ADF0-AA6B24D5A7CA}" type="presOf" srcId="{81094A31-B36B-4190-A874-D2E92F99A6ED}" destId="{BB42CDE1-378A-4E48-8D48-6CE8124253A7}" srcOrd="1" destOrd="0" presId="urn:microsoft.com/office/officeart/2008/layout/HorizontalMultiLevelHierarchy"/>
    <dgm:cxn modelId="{F40ADDF8-1C17-43F1-807E-193923B41013}" type="presOf" srcId="{5CFEDCB0-6636-4783-AC96-4745BA00870A}" destId="{0CC5E216-08E6-47F4-AA2D-AB1DA3FB6EC0}" srcOrd="1" destOrd="0" presId="urn:microsoft.com/office/officeart/2008/layout/HorizontalMultiLevelHierarchy"/>
    <dgm:cxn modelId="{F2E5431B-BAAE-4395-A939-1B72BBD05D9A}" type="presParOf" srcId="{ED5110FF-1660-4CAD-BD40-D0A7F38D896A}" destId="{DCB00562-243F-4AA9-B935-49DF32B81DC6}" srcOrd="0" destOrd="0" presId="urn:microsoft.com/office/officeart/2008/layout/HorizontalMultiLevelHierarchy"/>
    <dgm:cxn modelId="{175F8909-E0EE-4741-9304-29D50BDA06AE}" type="presParOf" srcId="{DCB00562-243F-4AA9-B935-49DF32B81DC6}" destId="{CAC640CC-94A4-4EE9-BC94-AC89CDDA04E0}" srcOrd="0" destOrd="0" presId="urn:microsoft.com/office/officeart/2008/layout/HorizontalMultiLevelHierarchy"/>
    <dgm:cxn modelId="{46DE3E2D-A066-41F5-A583-FA2AF200463A}" type="presParOf" srcId="{DCB00562-243F-4AA9-B935-49DF32B81DC6}" destId="{78F031F8-A012-45DC-91E6-C118A82FB3C7}" srcOrd="1" destOrd="0" presId="urn:microsoft.com/office/officeart/2008/layout/HorizontalMultiLevelHierarchy"/>
    <dgm:cxn modelId="{817E92C7-4F76-455A-9F35-9C9B7B83720D}" type="presParOf" srcId="{78F031F8-A012-45DC-91E6-C118A82FB3C7}" destId="{1B41CA15-9FE2-4828-A04D-9315BD548915}" srcOrd="0" destOrd="0" presId="urn:microsoft.com/office/officeart/2008/layout/HorizontalMultiLevelHierarchy"/>
    <dgm:cxn modelId="{90F24A75-5E40-4A5F-AF31-7EBC5BD88784}" type="presParOf" srcId="{1B41CA15-9FE2-4828-A04D-9315BD548915}" destId="{1923904C-C148-4667-862E-63987381B2CA}" srcOrd="0" destOrd="0" presId="urn:microsoft.com/office/officeart/2008/layout/HorizontalMultiLevelHierarchy"/>
    <dgm:cxn modelId="{02E3E9EC-03DC-4E5E-931F-D7618D8C3FFC}" type="presParOf" srcId="{78F031F8-A012-45DC-91E6-C118A82FB3C7}" destId="{C4AB8AEA-78C6-43C4-B6D3-6A92AFE0B899}" srcOrd="1" destOrd="0" presId="urn:microsoft.com/office/officeart/2008/layout/HorizontalMultiLevelHierarchy"/>
    <dgm:cxn modelId="{54825E12-03C9-4A1B-8AB5-74FB54762909}" type="presParOf" srcId="{C4AB8AEA-78C6-43C4-B6D3-6A92AFE0B899}" destId="{E7C45630-EF2F-4D3D-91D7-9124980B5717}" srcOrd="0" destOrd="0" presId="urn:microsoft.com/office/officeart/2008/layout/HorizontalMultiLevelHierarchy"/>
    <dgm:cxn modelId="{56D3BA8E-6E39-4FCD-9A32-31E3A541C471}" type="presParOf" srcId="{C4AB8AEA-78C6-43C4-B6D3-6A92AFE0B899}" destId="{D651C4F4-75BA-4EC3-B025-C273C64F62B1}" srcOrd="1" destOrd="0" presId="urn:microsoft.com/office/officeart/2008/layout/HorizontalMultiLevelHierarchy"/>
    <dgm:cxn modelId="{733419D0-6A8F-4985-96B0-B8ADCBB0BC9F}" type="presParOf" srcId="{78F031F8-A012-45DC-91E6-C118A82FB3C7}" destId="{C8F8C46F-4E5F-4343-8E41-C5121C36A59A}" srcOrd="2" destOrd="0" presId="urn:microsoft.com/office/officeart/2008/layout/HorizontalMultiLevelHierarchy"/>
    <dgm:cxn modelId="{A94E7886-8761-4077-A1D8-2B792B53B741}" type="presParOf" srcId="{C8F8C46F-4E5F-4343-8E41-C5121C36A59A}" destId="{BB42CDE1-378A-4E48-8D48-6CE8124253A7}" srcOrd="0" destOrd="0" presId="urn:microsoft.com/office/officeart/2008/layout/HorizontalMultiLevelHierarchy"/>
    <dgm:cxn modelId="{6FC06894-6813-4F2C-A1F2-A3EEE2908AFD}" type="presParOf" srcId="{78F031F8-A012-45DC-91E6-C118A82FB3C7}" destId="{4160D009-0FEA-4C9B-85EA-48470D5529D0}" srcOrd="3" destOrd="0" presId="urn:microsoft.com/office/officeart/2008/layout/HorizontalMultiLevelHierarchy"/>
    <dgm:cxn modelId="{8FD3632F-DF46-43E4-995F-427A47BC6148}" type="presParOf" srcId="{4160D009-0FEA-4C9B-85EA-48470D5529D0}" destId="{D6B9DA30-1817-427E-AA9B-94F3BC0B39EF}" srcOrd="0" destOrd="0" presId="urn:microsoft.com/office/officeart/2008/layout/HorizontalMultiLevelHierarchy"/>
    <dgm:cxn modelId="{3A7A132E-C81B-4E6E-9B2E-477E9EADEFEC}" type="presParOf" srcId="{4160D009-0FEA-4C9B-85EA-48470D5529D0}" destId="{5407EB9C-0491-4810-9B86-6CA7DDC6B2A5}" srcOrd="1" destOrd="0" presId="urn:microsoft.com/office/officeart/2008/layout/HorizontalMultiLevelHierarchy"/>
    <dgm:cxn modelId="{62991403-FD68-4266-9D79-65A7E86BA941}" type="presParOf" srcId="{78F031F8-A012-45DC-91E6-C118A82FB3C7}" destId="{673005BA-1B7E-4787-A6C2-AEE4F30B46C5}" srcOrd="4" destOrd="0" presId="urn:microsoft.com/office/officeart/2008/layout/HorizontalMultiLevelHierarchy"/>
    <dgm:cxn modelId="{51AC9B80-A336-4FE5-A397-A5FD35BDDFD1}" type="presParOf" srcId="{673005BA-1B7E-4787-A6C2-AEE4F30B46C5}" destId="{0CC5E216-08E6-47F4-AA2D-AB1DA3FB6EC0}" srcOrd="0" destOrd="0" presId="urn:microsoft.com/office/officeart/2008/layout/HorizontalMultiLevelHierarchy"/>
    <dgm:cxn modelId="{05AACB5B-5FCB-407F-927A-B93FBC1AFA36}" type="presParOf" srcId="{78F031F8-A012-45DC-91E6-C118A82FB3C7}" destId="{C06F401D-07B0-41BB-A90D-E44389A50047}" srcOrd="5" destOrd="0" presId="urn:microsoft.com/office/officeart/2008/layout/HorizontalMultiLevelHierarchy"/>
    <dgm:cxn modelId="{9F20D874-384E-4CAD-A9E1-C5EB7DAE4D61}" type="presParOf" srcId="{C06F401D-07B0-41BB-A90D-E44389A50047}" destId="{D084C082-F33B-4941-A94E-0081ACB94053}" srcOrd="0" destOrd="0" presId="urn:microsoft.com/office/officeart/2008/layout/HorizontalMultiLevelHierarchy"/>
    <dgm:cxn modelId="{B1961EF1-8AEB-4404-ACF8-81103D7F2B64}" type="presParOf" srcId="{C06F401D-07B0-41BB-A90D-E44389A50047}" destId="{71F771BA-8621-40DE-8F35-52C8E39775B8}" srcOrd="1" destOrd="0" presId="urn:microsoft.com/office/officeart/2008/layout/HorizontalMultiLevelHierarchy"/>
    <dgm:cxn modelId="{29D4EDC1-F216-4BED-80FD-18AE51710156}" type="presParOf" srcId="{78F031F8-A012-45DC-91E6-C118A82FB3C7}" destId="{937607EA-B8F4-45CF-ACAA-C02B0381CC9D}" srcOrd="6" destOrd="0" presId="urn:microsoft.com/office/officeart/2008/layout/HorizontalMultiLevelHierarchy"/>
    <dgm:cxn modelId="{630B73CB-9E50-4CA8-ABA6-3900DCA37C40}" type="presParOf" srcId="{937607EA-B8F4-45CF-ACAA-C02B0381CC9D}" destId="{2B9AA1AA-C6C9-4F9F-A857-7D4F4062314F}" srcOrd="0" destOrd="0" presId="urn:microsoft.com/office/officeart/2008/layout/HorizontalMultiLevelHierarchy"/>
    <dgm:cxn modelId="{A1490CC2-116F-4FB6-90EA-2108824AE708}" type="presParOf" srcId="{78F031F8-A012-45DC-91E6-C118A82FB3C7}" destId="{3F9E5497-5703-4459-AD6B-961068E3CBC6}" srcOrd="7" destOrd="0" presId="urn:microsoft.com/office/officeart/2008/layout/HorizontalMultiLevelHierarchy"/>
    <dgm:cxn modelId="{15B11D4B-713A-4A6F-8EFF-C6A3D805D659}" type="presParOf" srcId="{3F9E5497-5703-4459-AD6B-961068E3CBC6}" destId="{5F0E1B39-174A-49C9-B128-D169188C047F}" srcOrd="0" destOrd="0" presId="urn:microsoft.com/office/officeart/2008/layout/HorizontalMultiLevelHierarchy"/>
    <dgm:cxn modelId="{ED1E338B-AAD9-4386-A03A-D6BAE6911F59}" type="presParOf" srcId="{3F9E5497-5703-4459-AD6B-961068E3CBC6}" destId="{F8B552D4-35A9-45B7-9A89-902507CEA0A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9278F9-66E7-4E78-AB87-F1CF635673E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79D55F1E-F48C-4B05-A58E-8AE4C4937EB5}">
      <dgm:prSet phldrT="[文本]"/>
      <dgm:spPr>
        <a:solidFill>
          <a:srgbClr val="0070C0"/>
        </a:solidFill>
      </dgm:spPr>
      <dgm:t>
        <a:bodyPr/>
        <a:lstStyle/>
        <a:p>
          <a:r>
            <a:rPr lang="zh-CN" altLang="en-US" dirty="0"/>
            <a:t>基于水平集的方法输入边界轮廓</a:t>
          </a:r>
        </a:p>
      </dgm:t>
    </dgm:pt>
    <dgm:pt modelId="{A595841D-EBAC-4973-992E-364302417AF4}" type="parTrans" cxnId="{6EDD4C3D-2FD2-4D86-AF45-51D95F84367C}">
      <dgm:prSet/>
      <dgm:spPr/>
      <dgm:t>
        <a:bodyPr/>
        <a:lstStyle/>
        <a:p>
          <a:endParaRPr lang="zh-CN" altLang="en-US"/>
        </a:p>
      </dgm:t>
    </dgm:pt>
    <dgm:pt modelId="{6F6AAC04-AB82-4C68-B4F2-1A8678A94F9D}" type="sibTrans" cxnId="{6EDD4C3D-2FD2-4D86-AF45-51D95F84367C}">
      <dgm:prSet/>
      <dgm:spPr/>
      <dgm:t>
        <a:bodyPr/>
        <a:lstStyle/>
        <a:p>
          <a:endParaRPr lang="zh-CN" altLang="en-US"/>
        </a:p>
      </dgm:t>
    </dgm:pt>
    <dgm:pt modelId="{C5E77632-F3E3-4BD4-B6A9-12ADC936486F}">
      <dgm:prSet phldrT="[文本]"/>
      <dgm:spPr>
        <a:solidFill>
          <a:srgbClr val="0070C0"/>
        </a:solidFill>
      </dgm:spPr>
      <dgm:t>
        <a:bodyPr/>
        <a:lstStyle/>
        <a:p>
          <a:r>
            <a:rPr lang="zh-CN" altLang="en-US" dirty="0"/>
            <a:t>整合边界上的曲率信息以提高路径的光滑度</a:t>
          </a:r>
        </a:p>
      </dgm:t>
    </dgm:pt>
    <dgm:pt modelId="{6EAFFE5D-B2A1-4CF4-980F-92A312FEEE5D}" type="parTrans" cxnId="{259F4487-EC72-49A0-9864-4C794D243A40}">
      <dgm:prSet/>
      <dgm:spPr/>
      <dgm:t>
        <a:bodyPr/>
        <a:lstStyle/>
        <a:p>
          <a:endParaRPr lang="zh-CN" altLang="en-US"/>
        </a:p>
      </dgm:t>
    </dgm:pt>
    <dgm:pt modelId="{6AB439B8-29C2-42A4-8ABB-DE9FC597CCF4}" type="sibTrans" cxnId="{259F4487-EC72-49A0-9864-4C794D243A40}">
      <dgm:prSet/>
      <dgm:spPr/>
      <dgm:t>
        <a:bodyPr/>
        <a:lstStyle/>
        <a:p>
          <a:endParaRPr lang="zh-CN" altLang="en-US"/>
        </a:p>
      </dgm:t>
    </dgm:pt>
    <dgm:pt modelId="{FC1160BB-C561-4B27-8E57-7B4FC15F9DA6}">
      <dgm:prSet phldrT="[文本]"/>
      <dgm:spPr>
        <a:solidFill>
          <a:srgbClr val="0070C0"/>
        </a:solidFill>
      </dgm:spPr>
      <dgm:t>
        <a:bodyPr/>
        <a:lstStyle/>
        <a:p>
          <a:r>
            <a:rPr lang="zh-CN" altLang="en-US" dirty="0"/>
            <a:t>通过局部优化实现平滑路径的均匀性</a:t>
          </a:r>
        </a:p>
      </dgm:t>
    </dgm:pt>
    <dgm:pt modelId="{86C91768-17DC-4129-AA09-D027C83FD455}" type="parTrans" cxnId="{D596A6EF-BF46-4FAF-B3DD-0ED5E44CDA7E}">
      <dgm:prSet/>
      <dgm:spPr/>
      <dgm:t>
        <a:bodyPr/>
        <a:lstStyle/>
        <a:p>
          <a:endParaRPr lang="zh-CN" altLang="en-US"/>
        </a:p>
      </dgm:t>
    </dgm:pt>
    <dgm:pt modelId="{84F77B95-D8C9-4D05-815D-48EA5E51F401}" type="sibTrans" cxnId="{D596A6EF-BF46-4FAF-B3DD-0ED5E44CDA7E}">
      <dgm:prSet/>
      <dgm:spPr/>
      <dgm:t>
        <a:bodyPr/>
        <a:lstStyle/>
        <a:p>
          <a:endParaRPr lang="zh-CN" altLang="en-US"/>
        </a:p>
      </dgm:t>
    </dgm:pt>
    <dgm:pt modelId="{2E7ED6AD-14F0-4063-9802-34C37D4F316F}" type="pres">
      <dgm:prSet presAssocID="{A39278F9-66E7-4E78-AB87-F1CF635673E7}" presName="outerComposite" presStyleCnt="0">
        <dgm:presLayoutVars>
          <dgm:chMax val="5"/>
          <dgm:dir/>
          <dgm:resizeHandles val="exact"/>
        </dgm:presLayoutVars>
      </dgm:prSet>
      <dgm:spPr/>
    </dgm:pt>
    <dgm:pt modelId="{10306D57-EBD9-438B-900F-4D2AE577695F}" type="pres">
      <dgm:prSet presAssocID="{A39278F9-66E7-4E78-AB87-F1CF635673E7}" presName="dummyMaxCanvas" presStyleCnt="0">
        <dgm:presLayoutVars/>
      </dgm:prSet>
      <dgm:spPr/>
    </dgm:pt>
    <dgm:pt modelId="{6416F527-C187-4A21-A51C-526379F937FC}" type="pres">
      <dgm:prSet presAssocID="{A39278F9-66E7-4E78-AB87-F1CF635673E7}" presName="ThreeNodes_1" presStyleLbl="node1" presStyleIdx="0" presStyleCnt="3">
        <dgm:presLayoutVars>
          <dgm:bulletEnabled val="1"/>
        </dgm:presLayoutVars>
      </dgm:prSet>
      <dgm:spPr/>
    </dgm:pt>
    <dgm:pt modelId="{39AFE739-E4E6-43CB-8666-F57C10F8A309}" type="pres">
      <dgm:prSet presAssocID="{A39278F9-66E7-4E78-AB87-F1CF635673E7}" presName="ThreeNodes_2" presStyleLbl="node1" presStyleIdx="1" presStyleCnt="3">
        <dgm:presLayoutVars>
          <dgm:bulletEnabled val="1"/>
        </dgm:presLayoutVars>
      </dgm:prSet>
      <dgm:spPr/>
    </dgm:pt>
    <dgm:pt modelId="{B4E430EA-D2A5-4CCC-9DF3-BE1CA83F6D71}" type="pres">
      <dgm:prSet presAssocID="{A39278F9-66E7-4E78-AB87-F1CF635673E7}" presName="ThreeNodes_3" presStyleLbl="node1" presStyleIdx="2" presStyleCnt="3">
        <dgm:presLayoutVars>
          <dgm:bulletEnabled val="1"/>
        </dgm:presLayoutVars>
      </dgm:prSet>
      <dgm:spPr/>
    </dgm:pt>
    <dgm:pt modelId="{E04EA2B6-00D4-44D1-A70C-B95723E5DAE0}" type="pres">
      <dgm:prSet presAssocID="{A39278F9-66E7-4E78-AB87-F1CF635673E7}" presName="ThreeConn_1-2" presStyleLbl="fgAccFollowNode1" presStyleIdx="0" presStyleCnt="2">
        <dgm:presLayoutVars>
          <dgm:bulletEnabled val="1"/>
        </dgm:presLayoutVars>
      </dgm:prSet>
      <dgm:spPr/>
    </dgm:pt>
    <dgm:pt modelId="{367E569E-A1C6-4432-9012-C79054E318A5}" type="pres">
      <dgm:prSet presAssocID="{A39278F9-66E7-4E78-AB87-F1CF635673E7}" presName="ThreeConn_2-3" presStyleLbl="fgAccFollowNode1" presStyleIdx="1" presStyleCnt="2">
        <dgm:presLayoutVars>
          <dgm:bulletEnabled val="1"/>
        </dgm:presLayoutVars>
      </dgm:prSet>
      <dgm:spPr/>
    </dgm:pt>
    <dgm:pt modelId="{044C8C84-2D16-448A-B35F-B9E540A88F09}" type="pres">
      <dgm:prSet presAssocID="{A39278F9-66E7-4E78-AB87-F1CF635673E7}" presName="ThreeNodes_1_text" presStyleLbl="node1" presStyleIdx="2" presStyleCnt="3">
        <dgm:presLayoutVars>
          <dgm:bulletEnabled val="1"/>
        </dgm:presLayoutVars>
      </dgm:prSet>
      <dgm:spPr/>
    </dgm:pt>
    <dgm:pt modelId="{F6BB8A1D-5336-4C5A-AF5C-41473349988E}" type="pres">
      <dgm:prSet presAssocID="{A39278F9-66E7-4E78-AB87-F1CF635673E7}" presName="ThreeNodes_2_text" presStyleLbl="node1" presStyleIdx="2" presStyleCnt="3">
        <dgm:presLayoutVars>
          <dgm:bulletEnabled val="1"/>
        </dgm:presLayoutVars>
      </dgm:prSet>
      <dgm:spPr/>
    </dgm:pt>
    <dgm:pt modelId="{63DAC6C6-1E4F-489B-B2A4-8763B24FA36E}" type="pres">
      <dgm:prSet presAssocID="{A39278F9-66E7-4E78-AB87-F1CF635673E7}" presName="ThreeNodes_3_text" presStyleLbl="node1" presStyleIdx="2" presStyleCnt="3">
        <dgm:presLayoutVars>
          <dgm:bulletEnabled val="1"/>
        </dgm:presLayoutVars>
      </dgm:prSet>
      <dgm:spPr/>
    </dgm:pt>
  </dgm:ptLst>
  <dgm:cxnLst>
    <dgm:cxn modelId="{D983C208-BB19-498D-94BF-57519F0DE864}" type="presOf" srcId="{A39278F9-66E7-4E78-AB87-F1CF635673E7}" destId="{2E7ED6AD-14F0-4063-9802-34C37D4F316F}" srcOrd="0" destOrd="0" presId="urn:microsoft.com/office/officeart/2005/8/layout/vProcess5"/>
    <dgm:cxn modelId="{098DD027-479F-40D5-81D7-3A7A4448DE06}" type="presOf" srcId="{79D55F1E-F48C-4B05-A58E-8AE4C4937EB5}" destId="{044C8C84-2D16-448A-B35F-B9E540A88F09}" srcOrd="1" destOrd="0" presId="urn:microsoft.com/office/officeart/2005/8/layout/vProcess5"/>
    <dgm:cxn modelId="{6EDD4C3D-2FD2-4D86-AF45-51D95F84367C}" srcId="{A39278F9-66E7-4E78-AB87-F1CF635673E7}" destId="{79D55F1E-F48C-4B05-A58E-8AE4C4937EB5}" srcOrd="0" destOrd="0" parTransId="{A595841D-EBAC-4973-992E-364302417AF4}" sibTransId="{6F6AAC04-AB82-4C68-B4F2-1A8678A94F9D}"/>
    <dgm:cxn modelId="{16D1B186-4059-4A8E-AD18-34C182B7FFED}" type="presOf" srcId="{C5E77632-F3E3-4BD4-B6A9-12ADC936486F}" destId="{39AFE739-E4E6-43CB-8666-F57C10F8A309}" srcOrd="0" destOrd="0" presId="urn:microsoft.com/office/officeart/2005/8/layout/vProcess5"/>
    <dgm:cxn modelId="{259F4487-EC72-49A0-9864-4C794D243A40}" srcId="{A39278F9-66E7-4E78-AB87-F1CF635673E7}" destId="{C5E77632-F3E3-4BD4-B6A9-12ADC936486F}" srcOrd="1" destOrd="0" parTransId="{6EAFFE5D-B2A1-4CF4-980F-92A312FEEE5D}" sibTransId="{6AB439B8-29C2-42A4-8ABB-DE9FC597CCF4}"/>
    <dgm:cxn modelId="{244CD296-A414-4EDE-B961-2628954B83E7}" type="presOf" srcId="{6AB439B8-29C2-42A4-8ABB-DE9FC597CCF4}" destId="{367E569E-A1C6-4432-9012-C79054E318A5}" srcOrd="0" destOrd="0" presId="urn:microsoft.com/office/officeart/2005/8/layout/vProcess5"/>
    <dgm:cxn modelId="{9F323A99-9085-4501-81BE-353FFA6DA169}" type="presOf" srcId="{FC1160BB-C561-4B27-8E57-7B4FC15F9DA6}" destId="{63DAC6C6-1E4F-489B-B2A4-8763B24FA36E}" srcOrd="1" destOrd="0" presId="urn:microsoft.com/office/officeart/2005/8/layout/vProcess5"/>
    <dgm:cxn modelId="{5A28F0A0-5F49-4FAB-89D5-F7E4DBA63B79}" type="presOf" srcId="{FC1160BB-C561-4B27-8E57-7B4FC15F9DA6}" destId="{B4E430EA-D2A5-4CCC-9DF3-BE1CA83F6D71}" srcOrd="0" destOrd="0" presId="urn:microsoft.com/office/officeart/2005/8/layout/vProcess5"/>
    <dgm:cxn modelId="{5024C3B0-01D4-4C7A-973A-07EA57760730}" type="presOf" srcId="{C5E77632-F3E3-4BD4-B6A9-12ADC936486F}" destId="{F6BB8A1D-5336-4C5A-AF5C-41473349988E}" srcOrd="1" destOrd="0" presId="urn:microsoft.com/office/officeart/2005/8/layout/vProcess5"/>
    <dgm:cxn modelId="{2958A3DF-6F50-4599-9C06-EC4DC87EFC25}" type="presOf" srcId="{79D55F1E-F48C-4B05-A58E-8AE4C4937EB5}" destId="{6416F527-C187-4A21-A51C-526379F937FC}" srcOrd="0" destOrd="0" presId="urn:microsoft.com/office/officeart/2005/8/layout/vProcess5"/>
    <dgm:cxn modelId="{D596A6EF-BF46-4FAF-B3DD-0ED5E44CDA7E}" srcId="{A39278F9-66E7-4E78-AB87-F1CF635673E7}" destId="{FC1160BB-C561-4B27-8E57-7B4FC15F9DA6}" srcOrd="2" destOrd="0" parTransId="{86C91768-17DC-4129-AA09-D027C83FD455}" sibTransId="{84F77B95-D8C9-4D05-815D-48EA5E51F401}"/>
    <dgm:cxn modelId="{4AAEEBF5-69A6-44A7-844F-CEE533D08696}" type="presOf" srcId="{6F6AAC04-AB82-4C68-B4F2-1A8678A94F9D}" destId="{E04EA2B6-00D4-44D1-A70C-B95723E5DAE0}" srcOrd="0" destOrd="0" presId="urn:microsoft.com/office/officeart/2005/8/layout/vProcess5"/>
    <dgm:cxn modelId="{3DCCF72E-DE45-499B-A135-F68BDBF15C3A}" type="presParOf" srcId="{2E7ED6AD-14F0-4063-9802-34C37D4F316F}" destId="{10306D57-EBD9-438B-900F-4D2AE577695F}" srcOrd="0" destOrd="0" presId="urn:microsoft.com/office/officeart/2005/8/layout/vProcess5"/>
    <dgm:cxn modelId="{B372C8CD-DB09-4F99-A4FF-3EA019FFABF5}" type="presParOf" srcId="{2E7ED6AD-14F0-4063-9802-34C37D4F316F}" destId="{6416F527-C187-4A21-A51C-526379F937FC}" srcOrd="1" destOrd="0" presId="urn:microsoft.com/office/officeart/2005/8/layout/vProcess5"/>
    <dgm:cxn modelId="{9AAA0751-D718-4252-84AE-D35FCAA7D8E8}" type="presParOf" srcId="{2E7ED6AD-14F0-4063-9802-34C37D4F316F}" destId="{39AFE739-E4E6-43CB-8666-F57C10F8A309}" srcOrd="2" destOrd="0" presId="urn:microsoft.com/office/officeart/2005/8/layout/vProcess5"/>
    <dgm:cxn modelId="{78720EC4-671F-4F94-954E-E6C914FD5668}" type="presParOf" srcId="{2E7ED6AD-14F0-4063-9802-34C37D4F316F}" destId="{B4E430EA-D2A5-4CCC-9DF3-BE1CA83F6D71}" srcOrd="3" destOrd="0" presId="urn:microsoft.com/office/officeart/2005/8/layout/vProcess5"/>
    <dgm:cxn modelId="{5CB88EC1-8987-4AB0-A4E9-7EA6AD98BBE9}" type="presParOf" srcId="{2E7ED6AD-14F0-4063-9802-34C37D4F316F}" destId="{E04EA2B6-00D4-44D1-A70C-B95723E5DAE0}" srcOrd="4" destOrd="0" presId="urn:microsoft.com/office/officeart/2005/8/layout/vProcess5"/>
    <dgm:cxn modelId="{7ADAF241-641F-40B0-9AA5-F8D8D438E72D}" type="presParOf" srcId="{2E7ED6AD-14F0-4063-9802-34C37D4F316F}" destId="{367E569E-A1C6-4432-9012-C79054E318A5}" srcOrd="5" destOrd="0" presId="urn:microsoft.com/office/officeart/2005/8/layout/vProcess5"/>
    <dgm:cxn modelId="{BD37A059-AAB6-4BA2-9B33-2254C844AB78}" type="presParOf" srcId="{2E7ED6AD-14F0-4063-9802-34C37D4F316F}" destId="{044C8C84-2D16-448A-B35F-B9E540A88F09}" srcOrd="6" destOrd="0" presId="urn:microsoft.com/office/officeart/2005/8/layout/vProcess5"/>
    <dgm:cxn modelId="{6274037F-FD6A-41B4-82F6-B64EB41DEF02}" type="presParOf" srcId="{2E7ED6AD-14F0-4063-9802-34C37D4F316F}" destId="{F6BB8A1D-5336-4C5A-AF5C-41473349988E}" srcOrd="7" destOrd="0" presId="urn:microsoft.com/office/officeart/2005/8/layout/vProcess5"/>
    <dgm:cxn modelId="{7EC2E34F-DB1B-46CD-8A2E-84DF64972D70}" type="presParOf" srcId="{2E7ED6AD-14F0-4063-9802-34C37D4F316F}" destId="{63DAC6C6-1E4F-489B-B2A4-8763B24FA36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607EA-B8F4-45CF-ACAA-C02B0381CC9D}">
      <dsp:nvSpPr>
        <dsp:cNvPr id="0" name=""/>
        <dsp:cNvSpPr/>
      </dsp:nvSpPr>
      <dsp:spPr>
        <a:xfrm>
          <a:off x="839378" y="3064296"/>
          <a:ext cx="875332" cy="1900721"/>
        </a:xfrm>
        <a:custGeom>
          <a:avLst/>
          <a:gdLst/>
          <a:ahLst/>
          <a:cxnLst/>
          <a:rect l="0" t="0" r="0" b="0"/>
          <a:pathLst>
            <a:path>
              <a:moveTo>
                <a:pt x="0" y="0"/>
              </a:moveTo>
              <a:lnTo>
                <a:pt x="437666" y="0"/>
              </a:lnTo>
              <a:lnTo>
                <a:pt x="437666" y="1900721"/>
              </a:lnTo>
              <a:lnTo>
                <a:pt x="875332" y="1900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24729" y="3962342"/>
        <a:ext cx="104629" cy="104629"/>
      </dsp:txXfrm>
    </dsp:sp>
    <dsp:sp modelId="{673005BA-1B7E-4787-A6C2-AEE4F30B46C5}">
      <dsp:nvSpPr>
        <dsp:cNvPr id="0" name=""/>
        <dsp:cNvSpPr/>
      </dsp:nvSpPr>
      <dsp:spPr>
        <a:xfrm>
          <a:off x="839378" y="3064296"/>
          <a:ext cx="875332" cy="687361"/>
        </a:xfrm>
        <a:custGeom>
          <a:avLst/>
          <a:gdLst/>
          <a:ahLst/>
          <a:cxnLst/>
          <a:rect l="0" t="0" r="0" b="0"/>
          <a:pathLst>
            <a:path>
              <a:moveTo>
                <a:pt x="0" y="0"/>
              </a:moveTo>
              <a:lnTo>
                <a:pt x="437666" y="0"/>
              </a:lnTo>
              <a:lnTo>
                <a:pt x="437666" y="687361"/>
              </a:lnTo>
              <a:lnTo>
                <a:pt x="875332" y="6873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49220" y="3380153"/>
        <a:ext cx="55647" cy="55647"/>
      </dsp:txXfrm>
    </dsp:sp>
    <dsp:sp modelId="{C8F8C46F-4E5F-4343-8E41-C5121C36A59A}">
      <dsp:nvSpPr>
        <dsp:cNvPr id="0" name=""/>
        <dsp:cNvSpPr/>
      </dsp:nvSpPr>
      <dsp:spPr>
        <a:xfrm>
          <a:off x="839378" y="2357336"/>
          <a:ext cx="875332" cy="706960"/>
        </a:xfrm>
        <a:custGeom>
          <a:avLst/>
          <a:gdLst/>
          <a:ahLst/>
          <a:cxnLst/>
          <a:rect l="0" t="0" r="0" b="0"/>
          <a:pathLst>
            <a:path>
              <a:moveTo>
                <a:pt x="0" y="706960"/>
              </a:moveTo>
              <a:lnTo>
                <a:pt x="437666" y="706960"/>
              </a:lnTo>
              <a:lnTo>
                <a:pt x="437666" y="0"/>
              </a:lnTo>
              <a:lnTo>
                <a:pt x="87533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48915" y="2682687"/>
        <a:ext cx="56258" cy="56258"/>
      </dsp:txXfrm>
    </dsp:sp>
    <dsp:sp modelId="{1B41CA15-9FE2-4828-A04D-9315BD548915}">
      <dsp:nvSpPr>
        <dsp:cNvPr id="0" name=""/>
        <dsp:cNvSpPr/>
      </dsp:nvSpPr>
      <dsp:spPr>
        <a:xfrm>
          <a:off x="839378" y="1046095"/>
          <a:ext cx="875332" cy="2018200"/>
        </a:xfrm>
        <a:custGeom>
          <a:avLst/>
          <a:gdLst/>
          <a:ahLst/>
          <a:cxnLst/>
          <a:rect l="0" t="0" r="0" b="0"/>
          <a:pathLst>
            <a:path>
              <a:moveTo>
                <a:pt x="0" y="2018200"/>
              </a:moveTo>
              <a:lnTo>
                <a:pt x="437666" y="2018200"/>
              </a:lnTo>
              <a:lnTo>
                <a:pt x="437666" y="0"/>
              </a:lnTo>
              <a:lnTo>
                <a:pt x="87533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22048" y="2000199"/>
        <a:ext cx="109992" cy="109992"/>
      </dsp:txXfrm>
    </dsp:sp>
    <dsp:sp modelId="{CAC640CC-94A4-4EE9-BC94-AC89CDDA04E0}">
      <dsp:nvSpPr>
        <dsp:cNvPr id="0" name=""/>
        <dsp:cNvSpPr/>
      </dsp:nvSpPr>
      <dsp:spPr>
        <a:xfrm>
          <a:off x="59464" y="2771860"/>
          <a:ext cx="974955" cy="58487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金育安</a:t>
          </a:r>
        </a:p>
      </dsp:txBody>
      <dsp:txXfrm>
        <a:off x="59464" y="2771860"/>
        <a:ext cx="974955" cy="584872"/>
      </dsp:txXfrm>
    </dsp:sp>
    <dsp:sp modelId="{E7C45630-EF2F-4D3D-91D7-9124980B5717}">
      <dsp:nvSpPr>
        <dsp:cNvPr id="0" name=""/>
        <dsp:cNvSpPr/>
      </dsp:nvSpPr>
      <dsp:spPr>
        <a:xfrm>
          <a:off x="1714710" y="694479"/>
          <a:ext cx="7032291" cy="70323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80000"/>
            </a:lnSpc>
            <a:spcBef>
              <a:spcPct val="0"/>
            </a:spcBef>
            <a:spcAft>
              <a:spcPct val="35000"/>
            </a:spcAft>
            <a:buNone/>
          </a:pPr>
          <a:r>
            <a:rPr lang="en-US" altLang="en-US" sz="2400" kern="1200" dirty="0">
              <a:solidFill>
                <a:srgbClr val="FF0000"/>
              </a:solidFill>
            </a:rPr>
            <a:t>Level-set</a:t>
          </a:r>
          <a:r>
            <a:rPr lang="zh-CN" altLang="en-US" sz="2400" kern="1200" dirty="0"/>
            <a:t>等距打印路径</a:t>
          </a:r>
          <a:endParaRPr lang="en-US" altLang="en-US" sz="2400" kern="1200" dirty="0"/>
        </a:p>
      </dsp:txBody>
      <dsp:txXfrm>
        <a:off x="1714710" y="694479"/>
        <a:ext cx="7032291" cy="703232"/>
      </dsp:txXfrm>
    </dsp:sp>
    <dsp:sp modelId="{D6B9DA30-1817-427E-AA9B-94F3BC0B39EF}">
      <dsp:nvSpPr>
        <dsp:cNvPr id="0" name=""/>
        <dsp:cNvSpPr/>
      </dsp:nvSpPr>
      <dsp:spPr>
        <a:xfrm>
          <a:off x="1714710" y="2005720"/>
          <a:ext cx="7032291" cy="70323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0000"/>
              </a:solidFill>
            </a:rPr>
            <a:t>分区  </a:t>
          </a:r>
          <a:r>
            <a:rPr lang="zh-CN" altLang="en-US" sz="2400" kern="1200" dirty="0"/>
            <a:t>子路径</a:t>
          </a:r>
          <a:r>
            <a:rPr lang="zh-CN" altLang="en-US" sz="2400" kern="1200" dirty="0">
              <a:solidFill>
                <a:srgbClr val="FF0000"/>
              </a:solidFill>
            </a:rPr>
            <a:t>内部填充 </a:t>
          </a:r>
          <a:r>
            <a:rPr lang="zh-CN" altLang="en-US" sz="2400" kern="1200" dirty="0">
              <a:solidFill>
                <a:schemeClr val="tx1"/>
              </a:solidFill>
            </a:rPr>
            <a:t>连接各个子路径</a:t>
          </a:r>
        </a:p>
      </dsp:txBody>
      <dsp:txXfrm>
        <a:off x="1714710" y="2005720"/>
        <a:ext cx="7032291" cy="703232"/>
      </dsp:txXfrm>
    </dsp:sp>
    <dsp:sp modelId="{D084C082-F33B-4941-A94E-0081ACB94053}">
      <dsp:nvSpPr>
        <dsp:cNvPr id="0" name=""/>
        <dsp:cNvSpPr/>
      </dsp:nvSpPr>
      <dsp:spPr>
        <a:xfrm>
          <a:off x="1714710" y="3400041"/>
          <a:ext cx="7032291" cy="70323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薄壁零件</a:t>
          </a:r>
          <a:r>
            <a:rPr lang="zh-CN" altLang="en-US" sz="2400" kern="1200" dirty="0">
              <a:solidFill>
                <a:srgbClr val="FF0000"/>
              </a:solidFill>
            </a:rPr>
            <a:t>波状路径</a:t>
          </a:r>
          <a:r>
            <a:rPr lang="zh-CN" altLang="en-US" sz="2400" kern="1200" dirty="0"/>
            <a:t>填充</a:t>
          </a:r>
        </a:p>
      </dsp:txBody>
      <dsp:txXfrm>
        <a:off x="1714710" y="3400041"/>
        <a:ext cx="7032291" cy="703232"/>
      </dsp:txXfrm>
    </dsp:sp>
    <dsp:sp modelId="{5F0E1B39-174A-49C9-B128-D169188C047F}">
      <dsp:nvSpPr>
        <dsp:cNvPr id="0" name=""/>
        <dsp:cNvSpPr/>
      </dsp:nvSpPr>
      <dsp:spPr>
        <a:xfrm>
          <a:off x="1714710" y="4613402"/>
          <a:ext cx="7032291" cy="70323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FDM</a:t>
          </a:r>
          <a:r>
            <a:rPr lang="zh-CN" altLang="en-US" sz="2400" kern="1200" dirty="0"/>
            <a:t>打印</a:t>
          </a:r>
          <a:r>
            <a:rPr lang="zh-CN" altLang="en-US" sz="2400" kern="1200" dirty="0">
              <a:solidFill>
                <a:srgbClr val="FF0000"/>
              </a:solidFill>
            </a:rPr>
            <a:t>曲面</a:t>
          </a:r>
          <a:r>
            <a:rPr lang="zh-CN" altLang="en-US" sz="2400" kern="1200" dirty="0"/>
            <a:t>建模及工艺规划</a:t>
          </a:r>
        </a:p>
      </dsp:txBody>
      <dsp:txXfrm>
        <a:off x="1714710" y="4613402"/>
        <a:ext cx="7032291" cy="703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F527-C187-4A21-A51C-526379F937FC}">
      <dsp:nvSpPr>
        <dsp:cNvPr id="0" name=""/>
        <dsp:cNvSpPr/>
      </dsp:nvSpPr>
      <dsp:spPr>
        <a:xfrm>
          <a:off x="0" y="0"/>
          <a:ext cx="6908800" cy="1625600"/>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基于水平集的方法输入边界轮廓</a:t>
          </a:r>
        </a:p>
      </dsp:txBody>
      <dsp:txXfrm>
        <a:off x="47612" y="47612"/>
        <a:ext cx="5154651" cy="1530376"/>
      </dsp:txXfrm>
    </dsp:sp>
    <dsp:sp modelId="{39AFE739-E4E6-43CB-8666-F57C10F8A309}">
      <dsp:nvSpPr>
        <dsp:cNvPr id="0" name=""/>
        <dsp:cNvSpPr/>
      </dsp:nvSpPr>
      <dsp:spPr>
        <a:xfrm>
          <a:off x="609599" y="1896533"/>
          <a:ext cx="6908800" cy="1625600"/>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整合边界上的曲率信息以提高路径的光滑度</a:t>
          </a:r>
        </a:p>
      </dsp:txBody>
      <dsp:txXfrm>
        <a:off x="657211" y="1944145"/>
        <a:ext cx="5147335" cy="1530376"/>
      </dsp:txXfrm>
    </dsp:sp>
    <dsp:sp modelId="{B4E430EA-D2A5-4CCC-9DF3-BE1CA83F6D71}">
      <dsp:nvSpPr>
        <dsp:cNvPr id="0" name=""/>
        <dsp:cNvSpPr/>
      </dsp:nvSpPr>
      <dsp:spPr>
        <a:xfrm>
          <a:off x="1219199" y="3793066"/>
          <a:ext cx="6908800" cy="1625600"/>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通过局部优化实现平滑路径的均匀性</a:t>
          </a:r>
        </a:p>
      </dsp:txBody>
      <dsp:txXfrm>
        <a:off x="1266811" y="3840678"/>
        <a:ext cx="5147335" cy="1530376"/>
      </dsp:txXfrm>
    </dsp:sp>
    <dsp:sp modelId="{E04EA2B6-00D4-44D1-A70C-B95723E5DAE0}">
      <dsp:nvSpPr>
        <dsp:cNvPr id="0" name=""/>
        <dsp:cNvSpPr/>
      </dsp:nvSpPr>
      <dsp:spPr>
        <a:xfrm>
          <a:off x="5852159" y="1232746"/>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089903" y="1232746"/>
        <a:ext cx="581152" cy="795122"/>
      </dsp:txXfrm>
    </dsp:sp>
    <dsp:sp modelId="{367E569E-A1C6-4432-9012-C79054E318A5}">
      <dsp:nvSpPr>
        <dsp:cNvPr id="0" name=""/>
        <dsp:cNvSpPr/>
      </dsp:nvSpPr>
      <dsp:spPr>
        <a:xfrm>
          <a:off x="6461759" y="3118442"/>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699503" y="3118442"/>
        <a:ext cx="581152" cy="79512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t>2018/1/21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t>‹#›</a:t>
            </a:fld>
            <a:endParaRPr lang="zh-CN" altLang="en-US"/>
          </a:p>
        </p:txBody>
      </p:sp>
    </p:spTree>
    <p:extLst>
      <p:ext uri="{BB962C8B-B14F-4D97-AF65-F5344CB8AC3E}">
        <p14:creationId xmlns:p14="http://schemas.microsoft.com/office/powerpoint/2010/main" val="54449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67515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248092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40691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267555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136180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409291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52984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8222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1988875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4237126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t>2018/1/21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100361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D302F-5E2D-4FF9-A986-02603DCE6FDA}" type="datetimeFigureOut">
              <a:rPr lang="zh-CN" altLang="en-US" smtClean="0"/>
              <a:t>2018/1/21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CA248-7BE1-4335-B3FB-1E6869F2EC71}" type="slidenum">
              <a:rPr lang="zh-CN" altLang="en-US" smtClean="0"/>
              <a:t>‹#›</a:t>
            </a:fld>
            <a:endParaRPr lang="zh-CN" altLang="en-US"/>
          </a:p>
        </p:txBody>
      </p:sp>
    </p:spTree>
    <p:extLst>
      <p:ext uri="{BB962C8B-B14F-4D97-AF65-F5344CB8AC3E}">
        <p14:creationId xmlns:p14="http://schemas.microsoft.com/office/powerpoint/2010/main" val="403510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64451" y="2057593"/>
            <a:ext cx="579549" cy="1361673"/>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 y="2057593"/>
            <a:ext cx="8442252" cy="1361673"/>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70120" y="2112973"/>
            <a:ext cx="1169583" cy="1169581"/>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文本框 12">
            <a:extLst>
              <a:ext uri="{FF2B5EF4-FFF2-40B4-BE49-F238E27FC236}">
                <a16:creationId xmlns:a16="http://schemas.microsoft.com/office/drawing/2014/main" id="{F3B470D1-FB36-4BFC-97F8-F737EF15B9DA}"/>
              </a:ext>
            </a:extLst>
          </p:cNvPr>
          <p:cNvSpPr txBox="1"/>
          <p:nvPr/>
        </p:nvSpPr>
        <p:spPr>
          <a:xfrm>
            <a:off x="1520456" y="2292728"/>
            <a:ext cx="6645348"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浙大</a:t>
            </a:r>
            <a:r>
              <a:rPr lang="en-US" altLang="zh-CN" sz="3200" b="1" dirty="0">
                <a:latin typeface="微软雅黑" panose="020B0503020204020204" pitchFamily="34" charset="-122"/>
                <a:ea typeface="微软雅黑" panose="020B0503020204020204" pitchFamily="34" charset="-122"/>
              </a:rPr>
              <a:t>3D</a:t>
            </a:r>
            <a:r>
              <a:rPr lang="zh-CN" altLang="en-US" sz="3200" b="1" dirty="0">
                <a:latin typeface="微软雅黑" panose="020B0503020204020204" pitchFamily="34" charset="-122"/>
                <a:ea typeface="微软雅黑" panose="020B0503020204020204" pitchFamily="34" charset="-122"/>
              </a:rPr>
              <a:t>打印实验室路径相关论文</a:t>
            </a:r>
          </a:p>
        </p:txBody>
      </p:sp>
      <p:sp>
        <p:nvSpPr>
          <p:cNvPr id="14" name="文本框 13">
            <a:extLst>
              <a:ext uri="{FF2B5EF4-FFF2-40B4-BE49-F238E27FC236}">
                <a16:creationId xmlns:a16="http://schemas.microsoft.com/office/drawing/2014/main" id="{ADB79091-19F0-4D42-BDE2-08E639620EBB}"/>
              </a:ext>
            </a:extLst>
          </p:cNvPr>
          <p:cNvSpPr txBox="1"/>
          <p:nvPr/>
        </p:nvSpPr>
        <p:spPr>
          <a:xfrm>
            <a:off x="6634716" y="4327451"/>
            <a:ext cx="2434856"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汇报人：杨德成</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日期</a:t>
            </a:r>
            <a:r>
              <a:rPr lang="en-US" altLang="zh-CN" sz="2000" dirty="0">
                <a:latin typeface="微软雅黑" panose="020B0503020204020204" pitchFamily="34" charset="-122"/>
                <a:ea typeface="微软雅黑" panose="020B0503020204020204" pitchFamily="34" charset="-122"/>
              </a:rPr>
              <a:t>:2018.1.22</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49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F348DA-08C5-4264-B5AA-3B167F40DB66}"/>
              </a:ext>
            </a:extLst>
          </p:cNvPr>
          <p:cNvPicPr>
            <a:picLocks noChangeAspect="1"/>
          </p:cNvPicPr>
          <p:nvPr/>
        </p:nvPicPr>
        <p:blipFill>
          <a:blip r:embed="rId2"/>
          <a:stretch>
            <a:fillRect/>
          </a:stretch>
        </p:blipFill>
        <p:spPr>
          <a:xfrm>
            <a:off x="67210" y="967575"/>
            <a:ext cx="9009580" cy="4499533"/>
          </a:xfrm>
          <a:prstGeom prst="rect">
            <a:avLst/>
          </a:prstGeom>
        </p:spPr>
      </p:pic>
    </p:spTree>
    <p:extLst>
      <p:ext uri="{BB962C8B-B14F-4D97-AF65-F5344CB8AC3E}">
        <p14:creationId xmlns:p14="http://schemas.microsoft.com/office/powerpoint/2010/main" val="3387946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3FF396-6F4A-448B-8DD5-A7E155874069}"/>
              </a:ext>
            </a:extLst>
          </p:cNvPr>
          <p:cNvPicPr>
            <a:picLocks noChangeAspect="1"/>
          </p:cNvPicPr>
          <p:nvPr/>
        </p:nvPicPr>
        <p:blipFill>
          <a:blip r:embed="rId2"/>
          <a:stretch>
            <a:fillRect/>
          </a:stretch>
        </p:blipFill>
        <p:spPr>
          <a:xfrm>
            <a:off x="0" y="1176879"/>
            <a:ext cx="9144000" cy="3767790"/>
          </a:xfrm>
          <a:prstGeom prst="rect">
            <a:avLst/>
          </a:prstGeom>
        </p:spPr>
      </p:pic>
      <p:sp>
        <p:nvSpPr>
          <p:cNvPr id="3" name="文本框 2">
            <a:extLst>
              <a:ext uri="{FF2B5EF4-FFF2-40B4-BE49-F238E27FC236}">
                <a16:creationId xmlns:a16="http://schemas.microsoft.com/office/drawing/2014/main" id="{B8987DD4-CFB3-4948-9BA0-624932C4069F}"/>
              </a:ext>
            </a:extLst>
          </p:cNvPr>
          <p:cNvSpPr txBox="1"/>
          <p:nvPr/>
        </p:nvSpPr>
        <p:spPr>
          <a:xfrm>
            <a:off x="1031357" y="4760003"/>
            <a:ext cx="2339163" cy="369332"/>
          </a:xfrm>
          <a:prstGeom prst="rect">
            <a:avLst/>
          </a:prstGeom>
          <a:noFill/>
        </p:spPr>
        <p:txBody>
          <a:bodyPr wrap="square" rtlCol="0">
            <a:spAutoFit/>
          </a:bodyPr>
          <a:lstStyle/>
          <a:p>
            <a:r>
              <a:rPr lang="zh-CN" altLang="en-US" dirty="0"/>
              <a:t>思路同费马螺线一致</a:t>
            </a:r>
          </a:p>
        </p:txBody>
      </p:sp>
    </p:spTree>
    <p:extLst>
      <p:ext uri="{BB962C8B-B14F-4D97-AF65-F5344CB8AC3E}">
        <p14:creationId xmlns:p14="http://schemas.microsoft.com/office/powerpoint/2010/main" val="3150032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EC012D-85E7-4956-8517-D0C44BA67612}"/>
              </a:ext>
            </a:extLst>
          </p:cNvPr>
          <p:cNvSpPr txBox="1"/>
          <p:nvPr/>
        </p:nvSpPr>
        <p:spPr>
          <a:xfrm>
            <a:off x="0" y="165931"/>
            <a:ext cx="1690577" cy="369332"/>
          </a:xfrm>
          <a:prstGeom prst="rect">
            <a:avLst/>
          </a:prstGeom>
          <a:noFill/>
        </p:spPr>
        <p:txBody>
          <a:bodyPr wrap="square" rtlCol="0">
            <a:spAutoFit/>
          </a:bodyPr>
          <a:lstStyle/>
          <a:p>
            <a:r>
              <a:rPr lang="zh-CN" altLang="en-US" dirty="0"/>
              <a:t>子路径连接</a:t>
            </a:r>
          </a:p>
        </p:txBody>
      </p:sp>
      <p:pic>
        <p:nvPicPr>
          <p:cNvPr id="3" name="图片 2">
            <a:extLst>
              <a:ext uri="{FF2B5EF4-FFF2-40B4-BE49-F238E27FC236}">
                <a16:creationId xmlns:a16="http://schemas.microsoft.com/office/drawing/2014/main" id="{5DEB7E01-67BB-433C-802B-5E713F72E76F}"/>
              </a:ext>
            </a:extLst>
          </p:cNvPr>
          <p:cNvPicPr>
            <a:picLocks noChangeAspect="1"/>
          </p:cNvPicPr>
          <p:nvPr/>
        </p:nvPicPr>
        <p:blipFill>
          <a:blip r:embed="rId2"/>
          <a:stretch>
            <a:fillRect/>
          </a:stretch>
        </p:blipFill>
        <p:spPr>
          <a:xfrm>
            <a:off x="0" y="624513"/>
            <a:ext cx="9144000" cy="3085428"/>
          </a:xfrm>
          <a:prstGeom prst="rect">
            <a:avLst/>
          </a:prstGeom>
        </p:spPr>
      </p:pic>
      <p:sp>
        <p:nvSpPr>
          <p:cNvPr id="4" name="文本框 3">
            <a:extLst>
              <a:ext uri="{FF2B5EF4-FFF2-40B4-BE49-F238E27FC236}">
                <a16:creationId xmlns:a16="http://schemas.microsoft.com/office/drawing/2014/main" id="{474E8D77-A1A9-439C-9285-1F45021E7B27}"/>
              </a:ext>
            </a:extLst>
          </p:cNvPr>
          <p:cNvSpPr txBox="1"/>
          <p:nvPr/>
        </p:nvSpPr>
        <p:spPr>
          <a:xfrm>
            <a:off x="5178057" y="898891"/>
            <a:ext cx="2243469" cy="646331"/>
          </a:xfrm>
          <a:prstGeom prst="rect">
            <a:avLst/>
          </a:prstGeom>
          <a:noFill/>
        </p:spPr>
        <p:txBody>
          <a:bodyPr wrap="square" rtlCol="0">
            <a:spAutoFit/>
          </a:bodyPr>
          <a:lstStyle/>
          <a:p>
            <a:r>
              <a:rPr lang="zh-CN" altLang="en-US" dirty="0"/>
              <a:t>两个区域相邻共享边界即可相连</a:t>
            </a:r>
          </a:p>
        </p:txBody>
      </p:sp>
      <p:pic>
        <p:nvPicPr>
          <p:cNvPr id="5" name="图片 4">
            <a:extLst>
              <a:ext uri="{FF2B5EF4-FFF2-40B4-BE49-F238E27FC236}">
                <a16:creationId xmlns:a16="http://schemas.microsoft.com/office/drawing/2014/main" id="{377D27E1-B924-412D-B937-39A072634F6B}"/>
              </a:ext>
            </a:extLst>
          </p:cNvPr>
          <p:cNvPicPr>
            <a:picLocks noChangeAspect="1"/>
          </p:cNvPicPr>
          <p:nvPr/>
        </p:nvPicPr>
        <p:blipFill>
          <a:blip r:embed="rId3"/>
          <a:stretch>
            <a:fillRect/>
          </a:stretch>
        </p:blipFill>
        <p:spPr>
          <a:xfrm>
            <a:off x="0" y="3799191"/>
            <a:ext cx="9144000" cy="2434296"/>
          </a:xfrm>
          <a:prstGeom prst="rect">
            <a:avLst/>
          </a:prstGeom>
        </p:spPr>
      </p:pic>
      <p:sp>
        <p:nvSpPr>
          <p:cNvPr id="6" name="矩形 5">
            <a:extLst>
              <a:ext uri="{FF2B5EF4-FFF2-40B4-BE49-F238E27FC236}">
                <a16:creationId xmlns:a16="http://schemas.microsoft.com/office/drawing/2014/main" id="{DC1EBF01-FA2A-46EA-9C55-C2B08E24031D}"/>
              </a:ext>
            </a:extLst>
          </p:cNvPr>
          <p:cNvSpPr/>
          <p:nvPr/>
        </p:nvSpPr>
        <p:spPr>
          <a:xfrm>
            <a:off x="2286759" y="6322737"/>
            <a:ext cx="4570482" cy="369332"/>
          </a:xfrm>
          <a:prstGeom prst="rect">
            <a:avLst/>
          </a:prstGeom>
        </p:spPr>
        <p:txBody>
          <a:bodyPr wrap="none">
            <a:spAutoFit/>
          </a:bodyPr>
          <a:lstStyle/>
          <a:p>
            <a:r>
              <a:rPr lang="zh-CN" altLang="en-US" dirty="0"/>
              <a:t>在三种不同的情况下链接相邻子路径的方法</a:t>
            </a:r>
          </a:p>
        </p:txBody>
      </p:sp>
    </p:spTree>
    <p:extLst>
      <p:ext uri="{BB962C8B-B14F-4D97-AF65-F5344CB8AC3E}">
        <p14:creationId xmlns:p14="http://schemas.microsoft.com/office/powerpoint/2010/main" val="94094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FFF39CA-5276-4D00-BB7C-D466DB487F80}"/>
              </a:ext>
            </a:extLst>
          </p:cNvPr>
          <p:cNvPicPr>
            <a:picLocks noChangeAspect="1"/>
          </p:cNvPicPr>
          <p:nvPr/>
        </p:nvPicPr>
        <p:blipFill>
          <a:blip r:embed="rId2"/>
          <a:stretch>
            <a:fillRect/>
          </a:stretch>
        </p:blipFill>
        <p:spPr>
          <a:xfrm>
            <a:off x="0" y="1158950"/>
            <a:ext cx="9144000" cy="3472393"/>
          </a:xfrm>
          <a:prstGeom prst="rect">
            <a:avLst/>
          </a:prstGeom>
        </p:spPr>
      </p:pic>
    </p:spTree>
    <p:extLst>
      <p:ext uri="{BB962C8B-B14F-4D97-AF65-F5344CB8AC3E}">
        <p14:creationId xmlns:p14="http://schemas.microsoft.com/office/powerpoint/2010/main" val="212019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511A8CE-F492-4943-AE7F-10BD0C1B8EB2}"/>
              </a:ext>
            </a:extLst>
          </p:cNvPr>
          <p:cNvPicPr>
            <a:picLocks noChangeAspect="1"/>
          </p:cNvPicPr>
          <p:nvPr/>
        </p:nvPicPr>
        <p:blipFill>
          <a:blip r:embed="rId2"/>
          <a:stretch>
            <a:fillRect/>
          </a:stretch>
        </p:blipFill>
        <p:spPr>
          <a:xfrm>
            <a:off x="0" y="1380304"/>
            <a:ext cx="9144000" cy="3353113"/>
          </a:xfrm>
          <a:prstGeom prst="rect">
            <a:avLst/>
          </a:prstGeom>
        </p:spPr>
      </p:pic>
      <p:sp>
        <p:nvSpPr>
          <p:cNvPr id="3" name="文本框 2">
            <a:extLst>
              <a:ext uri="{FF2B5EF4-FFF2-40B4-BE49-F238E27FC236}">
                <a16:creationId xmlns:a16="http://schemas.microsoft.com/office/drawing/2014/main" id="{F9BF62B0-3038-419D-B599-DDB88C242107}"/>
              </a:ext>
            </a:extLst>
          </p:cNvPr>
          <p:cNvSpPr txBox="1"/>
          <p:nvPr/>
        </p:nvSpPr>
        <p:spPr>
          <a:xfrm>
            <a:off x="914400" y="5582093"/>
            <a:ext cx="6411432" cy="369332"/>
          </a:xfrm>
          <a:prstGeom prst="rect">
            <a:avLst/>
          </a:prstGeom>
          <a:noFill/>
        </p:spPr>
        <p:txBody>
          <a:bodyPr wrap="square" rtlCol="0">
            <a:spAutoFit/>
          </a:bodyPr>
          <a:lstStyle/>
          <a:p>
            <a:r>
              <a:rPr lang="zh-CN" altLang="en-US" dirty="0"/>
              <a:t>这样可以消除单丝间空隙和单丝均匀方向对各向异性的影响。</a:t>
            </a:r>
          </a:p>
        </p:txBody>
      </p:sp>
      <p:sp>
        <p:nvSpPr>
          <p:cNvPr id="4" name="文本框 3">
            <a:extLst>
              <a:ext uri="{FF2B5EF4-FFF2-40B4-BE49-F238E27FC236}">
                <a16:creationId xmlns:a16="http://schemas.microsoft.com/office/drawing/2014/main" id="{CF28B3D1-9E54-4B28-B831-46956BC1DB92}"/>
              </a:ext>
            </a:extLst>
          </p:cNvPr>
          <p:cNvSpPr txBox="1"/>
          <p:nvPr/>
        </p:nvSpPr>
        <p:spPr>
          <a:xfrm>
            <a:off x="2541182" y="721909"/>
            <a:ext cx="378519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dirty="0"/>
              <a:t>内部填充路径在连续层交替沉积</a:t>
            </a:r>
          </a:p>
        </p:txBody>
      </p:sp>
      <p:cxnSp>
        <p:nvCxnSpPr>
          <p:cNvPr id="6" name="直接箭头连接符 5">
            <a:extLst>
              <a:ext uri="{FF2B5EF4-FFF2-40B4-BE49-F238E27FC236}">
                <a16:creationId xmlns:a16="http://schemas.microsoft.com/office/drawing/2014/main" id="{F59043ED-4D74-4FE1-999B-3524AA6FE23F}"/>
              </a:ext>
            </a:extLst>
          </p:cNvPr>
          <p:cNvCxnSpPr/>
          <p:nvPr/>
        </p:nvCxnSpPr>
        <p:spPr>
          <a:xfrm>
            <a:off x="5773479" y="1233377"/>
            <a:ext cx="1339702" cy="71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50EAA20-AD71-46D1-9F00-4E6DAEA84C3D}"/>
              </a:ext>
            </a:extLst>
          </p:cNvPr>
          <p:cNvSpPr txBox="1"/>
          <p:nvPr/>
        </p:nvSpPr>
        <p:spPr>
          <a:xfrm>
            <a:off x="101008" y="172929"/>
            <a:ext cx="2440174" cy="461665"/>
          </a:xfrm>
          <a:prstGeom prst="rect">
            <a:avLst/>
          </a:prstGeom>
          <a:noFill/>
        </p:spPr>
        <p:txBody>
          <a:bodyPr wrap="square" rtlCol="0">
            <a:spAutoFit/>
          </a:bodyPr>
          <a:lstStyle/>
          <a:p>
            <a:r>
              <a:rPr lang="zh-CN" altLang="en-US" sz="2400" dirty="0"/>
              <a:t>内部路径优化</a:t>
            </a:r>
          </a:p>
        </p:txBody>
      </p:sp>
    </p:spTree>
    <p:extLst>
      <p:ext uri="{BB962C8B-B14F-4D97-AF65-F5344CB8AC3E}">
        <p14:creationId xmlns:p14="http://schemas.microsoft.com/office/powerpoint/2010/main" val="106880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ADD45E-FC9A-4D26-9D30-1011751FD249}"/>
              </a:ext>
            </a:extLst>
          </p:cNvPr>
          <p:cNvPicPr>
            <a:picLocks noChangeAspect="1"/>
          </p:cNvPicPr>
          <p:nvPr/>
        </p:nvPicPr>
        <p:blipFill>
          <a:blip r:embed="rId2"/>
          <a:stretch>
            <a:fillRect/>
          </a:stretch>
        </p:blipFill>
        <p:spPr>
          <a:xfrm>
            <a:off x="1087206" y="164805"/>
            <a:ext cx="6836699" cy="6528390"/>
          </a:xfrm>
          <a:prstGeom prst="rect">
            <a:avLst/>
          </a:prstGeom>
        </p:spPr>
      </p:pic>
      <p:sp>
        <p:nvSpPr>
          <p:cNvPr id="3" name="文本框 2">
            <a:extLst>
              <a:ext uri="{FF2B5EF4-FFF2-40B4-BE49-F238E27FC236}">
                <a16:creationId xmlns:a16="http://schemas.microsoft.com/office/drawing/2014/main" id="{ED6ADEF7-99AC-4C0F-B603-83E30E5F0C12}"/>
              </a:ext>
            </a:extLst>
          </p:cNvPr>
          <p:cNvSpPr txBox="1"/>
          <p:nvPr/>
        </p:nvSpPr>
        <p:spPr>
          <a:xfrm>
            <a:off x="15966" y="797442"/>
            <a:ext cx="1137684" cy="646331"/>
          </a:xfrm>
          <a:prstGeom prst="rect">
            <a:avLst/>
          </a:prstGeom>
          <a:noFill/>
        </p:spPr>
        <p:txBody>
          <a:bodyPr wrap="square" rtlCol="0">
            <a:spAutoFit/>
          </a:bodyPr>
          <a:lstStyle/>
          <a:p>
            <a:r>
              <a:rPr lang="zh-CN" altLang="en-US" dirty="0"/>
              <a:t>分解：</a:t>
            </a:r>
            <a:endParaRPr lang="en-US" altLang="zh-CN" dirty="0"/>
          </a:p>
          <a:p>
            <a:r>
              <a:rPr lang="zh-CN" altLang="en-US" dirty="0"/>
              <a:t>六个区域</a:t>
            </a:r>
          </a:p>
        </p:txBody>
      </p:sp>
      <p:sp>
        <p:nvSpPr>
          <p:cNvPr id="4" name="文本框 3">
            <a:extLst>
              <a:ext uri="{FF2B5EF4-FFF2-40B4-BE49-F238E27FC236}">
                <a16:creationId xmlns:a16="http://schemas.microsoft.com/office/drawing/2014/main" id="{FF290F16-C8AE-4F2E-BE66-022D24AFCBE9}"/>
              </a:ext>
            </a:extLst>
          </p:cNvPr>
          <p:cNvSpPr txBox="1"/>
          <p:nvPr/>
        </p:nvSpPr>
        <p:spPr>
          <a:xfrm>
            <a:off x="7857460" y="1120607"/>
            <a:ext cx="1137684" cy="646331"/>
          </a:xfrm>
          <a:prstGeom prst="rect">
            <a:avLst/>
          </a:prstGeom>
          <a:noFill/>
        </p:spPr>
        <p:txBody>
          <a:bodyPr wrap="square" rtlCol="0">
            <a:spAutoFit/>
          </a:bodyPr>
          <a:lstStyle/>
          <a:p>
            <a:r>
              <a:rPr lang="zh-CN" altLang="en-US" dirty="0"/>
              <a:t>子路径生成</a:t>
            </a:r>
          </a:p>
        </p:txBody>
      </p:sp>
      <p:sp>
        <p:nvSpPr>
          <p:cNvPr id="5" name="文本框 4">
            <a:extLst>
              <a:ext uri="{FF2B5EF4-FFF2-40B4-BE49-F238E27FC236}">
                <a16:creationId xmlns:a16="http://schemas.microsoft.com/office/drawing/2014/main" id="{EE4DC9D6-27B4-4C88-8636-BFB67B76BF40}"/>
              </a:ext>
            </a:extLst>
          </p:cNvPr>
          <p:cNvSpPr txBox="1"/>
          <p:nvPr/>
        </p:nvSpPr>
        <p:spPr>
          <a:xfrm>
            <a:off x="-1" y="4441509"/>
            <a:ext cx="1137684" cy="646331"/>
          </a:xfrm>
          <a:prstGeom prst="rect">
            <a:avLst/>
          </a:prstGeom>
          <a:noFill/>
        </p:spPr>
        <p:txBody>
          <a:bodyPr wrap="square" rtlCol="0">
            <a:spAutoFit/>
          </a:bodyPr>
          <a:lstStyle/>
          <a:p>
            <a:r>
              <a:rPr lang="zh-CN" altLang="en-US" dirty="0"/>
              <a:t>子路径链接</a:t>
            </a:r>
          </a:p>
        </p:txBody>
      </p:sp>
      <p:sp>
        <p:nvSpPr>
          <p:cNvPr id="6" name="文本框 5">
            <a:extLst>
              <a:ext uri="{FF2B5EF4-FFF2-40B4-BE49-F238E27FC236}">
                <a16:creationId xmlns:a16="http://schemas.microsoft.com/office/drawing/2014/main" id="{1B5F4154-3B2E-4E21-9E5C-5E0C03C796F5}"/>
              </a:ext>
            </a:extLst>
          </p:cNvPr>
          <p:cNvSpPr txBox="1"/>
          <p:nvPr/>
        </p:nvSpPr>
        <p:spPr>
          <a:xfrm>
            <a:off x="8086043" y="4580008"/>
            <a:ext cx="1137684" cy="369332"/>
          </a:xfrm>
          <a:prstGeom prst="rect">
            <a:avLst/>
          </a:prstGeom>
          <a:noFill/>
        </p:spPr>
        <p:txBody>
          <a:bodyPr wrap="square" rtlCol="0">
            <a:spAutoFit/>
          </a:bodyPr>
          <a:lstStyle/>
          <a:p>
            <a:r>
              <a:rPr lang="zh-CN" altLang="en-US" dirty="0"/>
              <a:t>沉积结果</a:t>
            </a:r>
          </a:p>
        </p:txBody>
      </p:sp>
    </p:spTree>
    <p:extLst>
      <p:ext uri="{BB962C8B-B14F-4D97-AF65-F5344CB8AC3E}">
        <p14:creationId xmlns:p14="http://schemas.microsoft.com/office/powerpoint/2010/main" val="3613529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05ABF7-91F5-4199-A0AB-70E43BD7DE4A}"/>
              </a:ext>
            </a:extLst>
          </p:cNvPr>
          <p:cNvSpPr/>
          <p:nvPr/>
        </p:nvSpPr>
        <p:spPr>
          <a:xfrm>
            <a:off x="61138" y="224413"/>
            <a:ext cx="9144000" cy="338554"/>
          </a:xfrm>
          <a:prstGeom prst="rect">
            <a:avLst/>
          </a:prstGeom>
        </p:spPr>
        <p:txBody>
          <a:bodyPr wrap="square">
            <a:spAutoFit/>
          </a:bodyPr>
          <a:lstStyle/>
          <a:p>
            <a:r>
              <a:rPr lang="en-US" altLang="zh-CN" sz="1600" dirty="0"/>
              <a:t>A novel path planning methodology for extrusion-based additive manufacturing of thin-walled parts</a:t>
            </a:r>
            <a:endParaRPr lang="zh-CN" altLang="en-US" dirty="0"/>
          </a:p>
        </p:txBody>
      </p:sp>
      <p:sp>
        <p:nvSpPr>
          <p:cNvPr id="3" name="矩形 2">
            <a:extLst>
              <a:ext uri="{FF2B5EF4-FFF2-40B4-BE49-F238E27FC236}">
                <a16:creationId xmlns:a16="http://schemas.microsoft.com/office/drawing/2014/main" id="{783AE53D-4CD6-42E4-8F39-8ED9FA22192B}"/>
              </a:ext>
            </a:extLst>
          </p:cNvPr>
          <p:cNvSpPr/>
          <p:nvPr/>
        </p:nvSpPr>
        <p:spPr>
          <a:xfrm>
            <a:off x="170118" y="703321"/>
            <a:ext cx="8155175" cy="461665"/>
          </a:xfrm>
          <a:prstGeom prst="rect">
            <a:avLst/>
          </a:prstGeom>
        </p:spPr>
        <p:txBody>
          <a:bodyPr wrap="square">
            <a:spAutoFit/>
          </a:bodyPr>
          <a:lstStyle/>
          <a:p>
            <a:r>
              <a:rPr lang="zh-CN" altLang="en-US" sz="2400" dirty="0"/>
              <a:t>一种新颖的用于薄壁零件的挤压增材制造的路径规划方法</a:t>
            </a:r>
          </a:p>
        </p:txBody>
      </p:sp>
      <p:sp>
        <p:nvSpPr>
          <p:cNvPr id="10" name="文本框 9">
            <a:extLst>
              <a:ext uri="{FF2B5EF4-FFF2-40B4-BE49-F238E27FC236}">
                <a16:creationId xmlns:a16="http://schemas.microsoft.com/office/drawing/2014/main" id="{02AA9CFF-FE8A-4C85-B762-9E93A921105D}"/>
              </a:ext>
            </a:extLst>
          </p:cNvPr>
          <p:cNvSpPr txBox="1"/>
          <p:nvPr/>
        </p:nvSpPr>
        <p:spPr>
          <a:xfrm>
            <a:off x="340239" y="1767006"/>
            <a:ext cx="8293395" cy="3323987"/>
          </a:xfrm>
          <a:prstGeom prst="rect">
            <a:avLst/>
          </a:prstGeom>
          <a:noFill/>
        </p:spPr>
        <p:txBody>
          <a:bodyPr wrap="square" rtlCol="0">
            <a:spAutoFit/>
          </a:bodyPr>
          <a:lstStyle/>
          <a:p>
            <a:pPr>
              <a:lnSpc>
                <a:spcPct val="150000"/>
              </a:lnSpc>
            </a:pPr>
            <a:r>
              <a:rPr lang="zh-CN" altLang="en-US" sz="2000" dirty="0"/>
              <a:t>主要内容：</a:t>
            </a:r>
            <a:endParaRPr lang="en-US" altLang="zh-CN" sz="2000" dirty="0"/>
          </a:p>
          <a:p>
            <a:pPr>
              <a:lnSpc>
                <a:spcPct val="150000"/>
              </a:lnSpc>
            </a:pPr>
            <a:r>
              <a:rPr lang="en-US" altLang="zh-CN" sz="2000" dirty="0"/>
              <a:t>1.</a:t>
            </a:r>
            <a:r>
              <a:rPr lang="zh-CN" altLang="en-US" sz="2000" dirty="0"/>
              <a:t>引入一种</a:t>
            </a:r>
            <a:r>
              <a:rPr lang="zh-CN" altLang="en-US" sz="2000" dirty="0">
                <a:solidFill>
                  <a:srgbClr val="FF0000"/>
                </a:solidFill>
              </a:rPr>
              <a:t>波形路径</a:t>
            </a:r>
            <a:r>
              <a:rPr lang="zh-CN" altLang="en-US" sz="2000" dirty="0"/>
              <a:t>模式来填充长而窄的形状</a:t>
            </a:r>
            <a:endParaRPr lang="en-US" altLang="zh-CN" sz="2000" dirty="0"/>
          </a:p>
          <a:p>
            <a:pPr>
              <a:lnSpc>
                <a:spcPct val="150000"/>
              </a:lnSpc>
            </a:pPr>
            <a:r>
              <a:rPr lang="en-US" altLang="zh-CN" sz="2000" dirty="0"/>
              <a:t>2.</a:t>
            </a:r>
            <a:r>
              <a:rPr lang="zh-CN" altLang="en-US" sz="2000" dirty="0"/>
              <a:t>通过六个步骤来</a:t>
            </a:r>
            <a:r>
              <a:rPr lang="zh-CN" altLang="en-US" sz="2000" dirty="0">
                <a:solidFill>
                  <a:srgbClr val="FF0000"/>
                </a:solidFill>
              </a:rPr>
              <a:t>生成</a:t>
            </a:r>
            <a:r>
              <a:rPr lang="zh-CN" altLang="en-US" sz="2000" dirty="0"/>
              <a:t>长轴和窄截面的波纹路径</a:t>
            </a:r>
            <a:endParaRPr lang="en-US" altLang="zh-CN" sz="2000" dirty="0"/>
          </a:p>
          <a:p>
            <a:pPr>
              <a:lnSpc>
                <a:spcPct val="150000"/>
              </a:lnSpc>
            </a:pPr>
            <a:r>
              <a:rPr lang="en-US" altLang="zh-CN" sz="2000" dirty="0"/>
              <a:t>3.</a:t>
            </a:r>
            <a:r>
              <a:rPr lang="zh-CN" altLang="en-US" sz="2000" dirty="0"/>
              <a:t>提出了几种改善沉积性能的</a:t>
            </a:r>
            <a:r>
              <a:rPr lang="zh-CN" altLang="en-US" sz="2000" dirty="0">
                <a:solidFill>
                  <a:srgbClr val="FF0000"/>
                </a:solidFill>
              </a:rPr>
              <a:t>优化</a:t>
            </a:r>
            <a:r>
              <a:rPr lang="zh-CN" altLang="en-US" sz="2000" dirty="0"/>
              <a:t>方法，拓展了波纹路径在三维薄壁模型中的应用</a:t>
            </a:r>
            <a:endParaRPr lang="en-US" altLang="zh-CN" sz="2000" dirty="0"/>
          </a:p>
          <a:p>
            <a:pPr>
              <a:lnSpc>
                <a:spcPct val="150000"/>
              </a:lnSpc>
            </a:pPr>
            <a:r>
              <a:rPr lang="en-US" altLang="zh-CN" sz="2000" dirty="0"/>
              <a:t>4.</a:t>
            </a:r>
            <a:r>
              <a:rPr lang="zh-CN" altLang="en-US" sz="2000" dirty="0"/>
              <a:t>通过两个</a:t>
            </a:r>
            <a:r>
              <a:rPr lang="zh-CN" altLang="en-US" sz="2000" dirty="0">
                <a:solidFill>
                  <a:srgbClr val="FF0000"/>
                </a:solidFill>
              </a:rPr>
              <a:t>实例</a:t>
            </a:r>
            <a:r>
              <a:rPr lang="zh-CN" altLang="en-US" sz="2000" dirty="0"/>
              <a:t>对所提出的方法进行了验证，结果表明所提出的方法和策略对于基于挤压的薄壁物体的附加加工是有效的</a:t>
            </a:r>
            <a:endParaRPr lang="en-US" altLang="zh-CN" sz="2000" dirty="0"/>
          </a:p>
        </p:txBody>
      </p:sp>
    </p:spTree>
    <p:extLst>
      <p:ext uri="{BB962C8B-B14F-4D97-AF65-F5344CB8AC3E}">
        <p14:creationId xmlns:p14="http://schemas.microsoft.com/office/powerpoint/2010/main" val="121405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BF8117-7162-4563-B1FD-3A5B1ED60EDF}"/>
              </a:ext>
            </a:extLst>
          </p:cNvPr>
          <p:cNvPicPr>
            <a:picLocks noChangeAspect="1"/>
          </p:cNvPicPr>
          <p:nvPr/>
        </p:nvPicPr>
        <p:blipFill>
          <a:blip r:embed="rId2"/>
          <a:stretch>
            <a:fillRect/>
          </a:stretch>
        </p:blipFill>
        <p:spPr>
          <a:xfrm>
            <a:off x="324293" y="131649"/>
            <a:ext cx="8495414" cy="5322853"/>
          </a:xfrm>
          <a:prstGeom prst="rect">
            <a:avLst/>
          </a:prstGeom>
        </p:spPr>
      </p:pic>
      <p:sp>
        <p:nvSpPr>
          <p:cNvPr id="3" name="文本框 2">
            <a:extLst>
              <a:ext uri="{FF2B5EF4-FFF2-40B4-BE49-F238E27FC236}">
                <a16:creationId xmlns:a16="http://schemas.microsoft.com/office/drawing/2014/main" id="{5572E4BC-8FCA-4AE0-93E1-1E4FBDBEEE64}"/>
              </a:ext>
            </a:extLst>
          </p:cNvPr>
          <p:cNvSpPr txBox="1"/>
          <p:nvPr/>
        </p:nvSpPr>
        <p:spPr>
          <a:xfrm>
            <a:off x="7644810" y="93857"/>
            <a:ext cx="925032" cy="307777"/>
          </a:xfrm>
          <a:prstGeom prst="rect">
            <a:avLst/>
          </a:prstGeom>
          <a:noFill/>
        </p:spPr>
        <p:txBody>
          <a:bodyPr wrap="square" rtlCol="0">
            <a:spAutoFit/>
          </a:bodyPr>
          <a:lstStyle/>
          <a:p>
            <a:r>
              <a:rPr lang="zh-CN" altLang="en-US" sz="1400" dirty="0"/>
              <a:t>放大部分</a:t>
            </a:r>
          </a:p>
        </p:txBody>
      </p:sp>
      <p:sp>
        <p:nvSpPr>
          <p:cNvPr id="4" name="文本框 3">
            <a:extLst>
              <a:ext uri="{FF2B5EF4-FFF2-40B4-BE49-F238E27FC236}">
                <a16:creationId xmlns:a16="http://schemas.microsoft.com/office/drawing/2014/main" id="{9854B14B-6634-4F94-9C01-8CCC59764419}"/>
              </a:ext>
            </a:extLst>
          </p:cNvPr>
          <p:cNvSpPr txBox="1"/>
          <p:nvPr/>
        </p:nvSpPr>
        <p:spPr>
          <a:xfrm>
            <a:off x="202018" y="5497033"/>
            <a:ext cx="6039293" cy="646331"/>
          </a:xfrm>
          <a:prstGeom prst="rect">
            <a:avLst/>
          </a:prstGeom>
          <a:noFill/>
        </p:spPr>
        <p:txBody>
          <a:bodyPr wrap="square" rtlCol="0">
            <a:spAutoFit/>
          </a:bodyPr>
          <a:lstStyle/>
          <a:p>
            <a:r>
              <a:rPr lang="zh-CN" altLang="en-US" dirty="0"/>
              <a:t>波纹路径优点：减少材料的使用和打印时间。</a:t>
            </a:r>
            <a:endParaRPr lang="en-US" altLang="zh-CN" dirty="0"/>
          </a:p>
          <a:p>
            <a:endParaRPr lang="zh-CN" altLang="en-US" dirty="0"/>
          </a:p>
        </p:txBody>
      </p:sp>
      <p:sp>
        <p:nvSpPr>
          <p:cNvPr id="5" name="文本框 4">
            <a:extLst>
              <a:ext uri="{FF2B5EF4-FFF2-40B4-BE49-F238E27FC236}">
                <a16:creationId xmlns:a16="http://schemas.microsoft.com/office/drawing/2014/main" id="{A59EDA3F-5E7A-46EE-9891-1E78E3CF505E}"/>
              </a:ext>
            </a:extLst>
          </p:cNvPr>
          <p:cNvSpPr txBox="1"/>
          <p:nvPr/>
        </p:nvSpPr>
        <p:spPr>
          <a:xfrm>
            <a:off x="6092456" y="5563814"/>
            <a:ext cx="2179673" cy="1200329"/>
          </a:xfrm>
          <a:prstGeom prst="rect">
            <a:avLst/>
          </a:prstGeom>
          <a:noFill/>
        </p:spPr>
        <p:txBody>
          <a:bodyPr wrap="square" rtlCol="0">
            <a:spAutoFit/>
          </a:bodyPr>
          <a:lstStyle/>
          <a:p>
            <a:r>
              <a:rPr lang="zh-CN" altLang="en-US" dirty="0"/>
              <a:t>若模型两边难以承受垂直载荷，则路径的起点和终点选择在边缘的中点。</a:t>
            </a:r>
          </a:p>
        </p:txBody>
      </p:sp>
      <p:cxnSp>
        <p:nvCxnSpPr>
          <p:cNvPr id="7" name="直接箭头连接符 6">
            <a:extLst>
              <a:ext uri="{FF2B5EF4-FFF2-40B4-BE49-F238E27FC236}">
                <a16:creationId xmlns:a16="http://schemas.microsoft.com/office/drawing/2014/main" id="{47B19FB9-9D2A-41CD-B93A-CA3A9FC80C6A}"/>
              </a:ext>
            </a:extLst>
          </p:cNvPr>
          <p:cNvCxnSpPr/>
          <p:nvPr/>
        </p:nvCxnSpPr>
        <p:spPr>
          <a:xfrm flipV="1">
            <a:off x="6852683" y="4593265"/>
            <a:ext cx="414670" cy="111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5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4F10CB-EA43-4CDF-A740-9588B4707B81}"/>
              </a:ext>
            </a:extLst>
          </p:cNvPr>
          <p:cNvPicPr>
            <a:picLocks noChangeAspect="1"/>
          </p:cNvPicPr>
          <p:nvPr/>
        </p:nvPicPr>
        <p:blipFill>
          <a:blip r:embed="rId2"/>
          <a:stretch>
            <a:fillRect/>
          </a:stretch>
        </p:blipFill>
        <p:spPr>
          <a:xfrm>
            <a:off x="339054" y="648586"/>
            <a:ext cx="8465892" cy="4542442"/>
          </a:xfrm>
          <a:prstGeom prst="rect">
            <a:avLst/>
          </a:prstGeom>
        </p:spPr>
      </p:pic>
      <p:sp>
        <p:nvSpPr>
          <p:cNvPr id="3" name="文本框 2">
            <a:extLst>
              <a:ext uri="{FF2B5EF4-FFF2-40B4-BE49-F238E27FC236}">
                <a16:creationId xmlns:a16="http://schemas.microsoft.com/office/drawing/2014/main" id="{72D7FC00-2D34-467F-9D2B-E8ABB4016B89}"/>
              </a:ext>
            </a:extLst>
          </p:cNvPr>
          <p:cNvSpPr txBox="1"/>
          <p:nvPr/>
        </p:nvSpPr>
        <p:spPr>
          <a:xfrm>
            <a:off x="233916" y="106326"/>
            <a:ext cx="2360428" cy="369332"/>
          </a:xfrm>
          <a:prstGeom prst="rect">
            <a:avLst/>
          </a:prstGeom>
          <a:noFill/>
        </p:spPr>
        <p:txBody>
          <a:bodyPr wrap="square" rtlCol="0">
            <a:spAutoFit/>
          </a:bodyPr>
          <a:lstStyle/>
          <a:p>
            <a:r>
              <a:rPr lang="zh-CN" altLang="en-US" dirty="0"/>
              <a:t>中轴转换（</a:t>
            </a:r>
            <a:r>
              <a:rPr lang="en-US" altLang="zh-CN" dirty="0"/>
              <a:t>MAT</a:t>
            </a:r>
            <a:r>
              <a:rPr lang="zh-CN" altLang="en-US" dirty="0"/>
              <a:t>）</a:t>
            </a:r>
          </a:p>
        </p:txBody>
      </p:sp>
      <p:sp>
        <p:nvSpPr>
          <p:cNvPr id="4" name="文本框 3">
            <a:extLst>
              <a:ext uri="{FF2B5EF4-FFF2-40B4-BE49-F238E27FC236}">
                <a16:creationId xmlns:a16="http://schemas.microsoft.com/office/drawing/2014/main" id="{3AE28202-7432-4273-8B8B-4C4CFF52B202}"/>
              </a:ext>
            </a:extLst>
          </p:cNvPr>
          <p:cNvSpPr txBox="1"/>
          <p:nvPr/>
        </p:nvSpPr>
        <p:spPr>
          <a:xfrm>
            <a:off x="505046" y="5363956"/>
            <a:ext cx="8133907" cy="369332"/>
          </a:xfrm>
          <a:prstGeom prst="rect">
            <a:avLst/>
          </a:prstGeom>
          <a:noFill/>
        </p:spPr>
        <p:txBody>
          <a:bodyPr wrap="square" rtlCol="0">
            <a:spAutoFit/>
          </a:bodyPr>
          <a:lstStyle/>
          <a:p>
            <a:r>
              <a:rPr lang="zh-CN" altLang="en-US" dirty="0"/>
              <a:t>图中虚线部分表示中轴，是与边界相切的局部最大圆的圆心轨迹的集合。</a:t>
            </a:r>
          </a:p>
        </p:txBody>
      </p:sp>
      <p:sp>
        <p:nvSpPr>
          <p:cNvPr id="5" name="文本框 4">
            <a:extLst>
              <a:ext uri="{FF2B5EF4-FFF2-40B4-BE49-F238E27FC236}">
                <a16:creationId xmlns:a16="http://schemas.microsoft.com/office/drawing/2014/main" id="{8FA79E13-134F-4189-9566-3D7C8E38154D}"/>
              </a:ext>
            </a:extLst>
          </p:cNvPr>
          <p:cNvSpPr txBox="1"/>
          <p:nvPr/>
        </p:nvSpPr>
        <p:spPr>
          <a:xfrm>
            <a:off x="505045" y="5733288"/>
            <a:ext cx="8133907" cy="646331"/>
          </a:xfrm>
          <a:prstGeom prst="rect">
            <a:avLst/>
          </a:prstGeom>
          <a:noFill/>
        </p:spPr>
        <p:txBody>
          <a:bodyPr wrap="square" rtlCol="0">
            <a:spAutoFit/>
          </a:bodyPr>
          <a:lstStyle/>
          <a:p>
            <a:r>
              <a:rPr lang="zh-CN" altLang="en-US" dirty="0"/>
              <a:t>中轴的计算较为复杂，整篇论文的相关算法都是基于</a:t>
            </a:r>
            <a:r>
              <a:rPr lang="en-US" altLang="zh-CN" dirty="0"/>
              <a:t>CGAL</a:t>
            </a:r>
            <a:r>
              <a:rPr lang="zh-CN" altLang="en-US" dirty="0"/>
              <a:t>（开源</a:t>
            </a:r>
            <a:r>
              <a:rPr lang="en-US" altLang="zh-CN" dirty="0"/>
              <a:t> C ++</a:t>
            </a:r>
            <a:r>
              <a:rPr lang="zh-CN" altLang="en-US" dirty="0"/>
              <a:t>库）提供了</a:t>
            </a:r>
            <a:r>
              <a:rPr lang="en-US" altLang="zh-CN" dirty="0"/>
              <a:t>2D</a:t>
            </a:r>
            <a:r>
              <a:rPr lang="zh-CN" altLang="en-US" dirty="0"/>
              <a:t>多边形</a:t>
            </a:r>
            <a:r>
              <a:rPr lang="en-US" altLang="zh-CN" dirty="0"/>
              <a:t>MAT</a:t>
            </a:r>
            <a:r>
              <a:rPr lang="zh-CN" altLang="en-US" dirty="0"/>
              <a:t>的直接实现的。</a:t>
            </a:r>
          </a:p>
        </p:txBody>
      </p:sp>
    </p:spTree>
    <p:extLst>
      <p:ext uri="{BB962C8B-B14F-4D97-AF65-F5344CB8AC3E}">
        <p14:creationId xmlns:p14="http://schemas.microsoft.com/office/powerpoint/2010/main" val="404090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183BD0-4E2A-4676-818B-8FF67DD0E719}"/>
              </a:ext>
            </a:extLst>
          </p:cNvPr>
          <p:cNvSpPr txBox="1"/>
          <p:nvPr/>
        </p:nvSpPr>
        <p:spPr>
          <a:xfrm>
            <a:off x="648587" y="552893"/>
            <a:ext cx="2286000" cy="369332"/>
          </a:xfrm>
          <a:prstGeom prst="rect">
            <a:avLst/>
          </a:prstGeom>
          <a:noFill/>
        </p:spPr>
        <p:txBody>
          <a:bodyPr wrap="square" rtlCol="0">
            <a:spAutoFit/>
          </a:bodyPr>
          <a:lstStyle/>
          <a:p>
            <a:r>
              <a:rPr lang="zh-CN" altLang="en-US" dirty="0"/>
              <a:t>算法流程：</a:t>
            </a:r>
          </a:p>
        </p:txBody>
      </p:sp>
      <p:sp>
        <p:nvSpPr>
          <p:cNvPr id="3" name="文本框 2">
            <a:extLst>
              <a:ext uri="{FF2B5EF4-FFF2-40B4-BE49-F238E27FC236}">
                <a16:creationId xmlns:a16="http://schemas.microsoft.com/office/drawing/2014/main" id="{9F2CB5F4-D9F3-4EBD-B314-0BF8DF9BCCB2}"/>
              </a:ext>
            </a:extLst>
          </p:cNvPr>
          <p:cNvSpPr txBox="1"/>
          <p:nvPr/>
        </p:nvSpPr>
        <p:spPr>
          <a:xfrm>
            <a:off x="776177" y="1592075"/>
            <a:ext cx="7378995" cy="3416320"/>
          </a:xfrm>
          <a:prstGeom prst="rect">
            <a:avLst/>
          </a:prstGeom>
          <a:noFill/>
        </p:spPr>
        <p:txBody>
          <a:bodyPr wrap="square" rtlCol="0">
            <a:spAutoFit/>
          </a:bodyPr>
          <a:lstStyle/>
          <a:p>
            <a:pPr>
              <a:lnSpc>
                <a:spcPct val="150000"/>
              </a:lnSpc>
            </a:pPr>
            <a:r>
              <a:rPr lang="en-US" altLang="zh-CN" sz="2400" dirty="0"/>
              <a:t>1.</a:t>
            </a:r>
            <a:r>
              <a:rPr lang="zh-CN" altLang="en-US" sz="2400" dirty="0"/>
              <a:t>读取模型文件，并进行两个基本操作：确定方向和切片。为后续步骤导出切片图层。</a:t>
            </a:r>
            <a:endParaRPr lang="en-US" altLang="zh-CN" sz="2400" dirty="0"/>
          </a:p>
          <a:p>
            <a:pPr>
              <a:lnSpc>
                <a:spcPct val="150000"/>
              </a:lnSpc>
            </a:pPr>
            <a:endParaRPr lang="en-US" altLang="zh-CN" sz="2400" dirty="0"/>
          </a:p>
          <a:p>
            <a:pPr>
              <a:lnSpc>
                <a:spcPct val="150000"/>
              </a:lnSpc>
            </a:pPr>
            <a:r>
              <a:rPr lang="en-US" altLang="zh-CN" sz="2400" dirty="0"/>
              <a:t>2.</a:t>
            </a:r>
            <a:r>
              <a:rPr lang="zh-CN" altLang="en-US" sz="2400" dirty="0"/>
              <a:t>产生波纹路径。（见图）</a:t>
            </a:r>
            <a:endParaRPr lang="en-US" altLang="zh-CN" sz="2400" dirty="0"/>
          </a:p>
          <a:p>
            <a:pPr>
              <a:lnSpc>
                <a:spcPct val="150000"/>
              </a:lnSpc>
            </a:pPr>
            <a:endParaRPr lang="en-US" altLang="zh-CN" sz="2400" dirty="0"/>
          </a:p>
          <a:p>
            <a:pPr>
              <a:lnSpc>
                <a:spcPct val="150000"/>
              </a:lnSpc>
            </a:pPr>
            <a:endParaRPr lang="zh-CN" altLang="en-US" sz="2400" dirty="0"/>
          </a:p>
        </p:txBody>
      </p:sp>
    </p:spTree>
    <p:extLst>
      <p:ext uri="{BB962C8B-B14F-4D97-AF65-F5344CB8AC3E}">
        <p14:creationId xmlns:p14="http://schemas.microsoft.com/office/powerpoint/2010/main" val="238438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5041EB-CC80-49EF-A655-309C8E008C4D}"/>
              </a:ext>
            </a:extLst>
          </p:cNvPr>
          <p:cNvSpPr/>
          <p:nvPr/>
        </p:nvSpPr>
        <p:spPr>
          <a:xfrm>
            <a:off x="350875" y="213779"/>
            <a:ext cx="8325292" cy="461665"/>
          </a:xfrm>
          <a:prstGeom prst="rect">
            <a:avLst/>
          </a:prstGeom>
        </p:spPr>
        <p:txBody>
          <a:bodyPr wrap="square">
            <a:spAutoFit/>
          </a:bodyPr>
          <a:lstStyle/>
          <a:p>
            <a:r>
              <a:rPr lang="zh-CN" altLang="en-US" sz="2400" dirty="0"/>
              <a:t>浙江大学</a:t>
            </a:r>
            <a:r>
              <a:rPr lang="en-US" altLang="zh-CN" sz="2400" dirty="0"/>
              <a:t>3D</a:t>
            </a:r>
            <a:r>
              <a:rPr lang="zh-CN" altLang="en-US" sz="2400" dirty="0"/>
              <a:t>打印</a:t>
            </a:r>
            <a:r>
              <a:rPr lang="en-US" altLang="zh-CN" sz="2400" dirty="0"/>
              <a:t>/</a:t>
            </a:r>
            <a:r>
              <a:rPr lang="zh-CN" altLang="en-US" sz="2400" dirty="0"/>
              <a:t>增材制造</a:t>
            </a:r>
            <a:r>
              <a:rPr lang="en-US" altLang="zh-CN" sz="2400" dirty="0"/>
              <a:t>/</a:t>
            </a:r>
            <a:r>
              <a:rPr lang="zh-CN" altLang="en-US" sz="2400" dirty="0"/>
              <a:t>生物制造实验室</a:t>
            </a:r>
            <a:r>
              <a:rPr lang="en-US" altLang="zh-CN" sz="2400" dirty="0"/>
              <a:t>/3D bioprinting</a:t>
            </a:r>
            <a:endParaRPr lang="zh-CN" altLang="en-US" sz="2400" dirty="0"/>
          </a:p>
        </p:txBody>
      </p:sp>
      <p:sp>
        <p:nvSpPr>
          <p:cNvPr id="3" name="文本框 2">
            <a:extLst>
              <a:ext uri="{FF2B5EF4-FFF2-40B4-BE49-F238E27FC236}">
                <a16:creationId xmlns:a16="http://schemas.microsoft.com/office/drawing/2014/main" id="{FC4F5141-33FD-4508-BB69-E0F4ACBAE35B}"/>
              </a:ext>
            </a:extLst>
          </p:cNvPr>
          <p:cNvSpPr txBox="1"/>
          <p:nvPr/>
        </p:nvSpPr>
        <p:spPr>
          <a:xfrm>
            <a:off x="744278" y="914400"/>
            <a:ext cx="5688419" cy="2308324"/>
          </a:xfrm>
          <a:prstGeom prst="rect">
            <a:avLst/>
          </a:prstGeom>
          <a:noFill/>
        </p:spPr>
        <p:txBody>
          <a:bodyPr wrap="square" rtlCol="0">
            <a:spAutoFit/>
          </a:bodyPr>
          <a:lstStyle/>
          <a:p>
            <a:pPr>
              <a:lnSpc>
                <a:spcPct val="150000"/>
              </a:lnSpc>
            </a:pPr>
            <a:r>
              <a:rPr lang="zh-CN" altLang="en-US" sz="2400" dirty="0"/>
              <a:t>教授：贺永</a:t>
            </a:r>
            <a:endParaRPr lang="en-US" altLang="zh-CN" sz="2400" dirty="0"/>
          </a:p>
          <a:p>
            <a:pPr>
              <a:lnSpc>
                <a:spcPct val="150000"/>
              </a:lnSpc>
            </a:pPr>
            <a:r>
              <a:rPr lang="zh-CN" altLang="en-US" sz="2400" dirty="0"/>
              <a:t>单位：机械工程学院</a:t>
            </a:r>
            <a:endParaRPr lang="en-US" altLang="zh-CN" sz="2400" dirty="0"/>
          </a:p>
          <a:p>
            <a:pPr>
              <a:lnSpc>
                <a:spcPct val="150000"/>
              </a:lnSpc>
            </a:pPr>
            <a:r>
              <a:rPr lang="zh-CN" altLang="en-US" sz="2400" dirty="0"/>
              <a:t>浙江省三维打印工艺与装备重点实验室副主任</a:t>
            </a:r>
            <a:r>
              <a:rPr lang="en-US" altLang="zh-CN" sz="2400" dirty="0"/>
              <a:t>,</a:t>
            </a:r>
            <a:r>
              <a:rPr lang="zh-CN" altLang="en-US" sz="2400" dirty="0"/>
              <a:t>制造工程及自动化研究所副所长</a:t>
            </a:r>
          </a:p>
        </p:txBody>
      </p:sp>
      <p:sp>
        <p:nvSpPr>
          <p:cNvPr id="4" name="矩形 3">
            <a:extLst>
              <a:ext uri="{FF2B5EF4-FFF2-40B4-BE49-F238E27FC236}">
                <a16:creationId xmlns:a16="http://schemas.microsoft.com/office/drawing/2014/main" id="{7EF0ED51-0170-4F95-B8B9-782DEFE64043}"/>
              </a:ext>
            </a:extLst>
          </p:cNvPr>
          <p:cNvSpPr/>
          <p:nvPr/>
        </p:nvSpPr>
        <p:spPr>
          <a:xfrm>
            <a:off x="744278" y="3490791"/>
            <a:ext cx="4572000" cy="2245102"/>
          </a:xfrm>
          <a:prstGeom prst="rect">
            <a:avLst/>
          </a:prstGeom>
        </p:spPr>
        <p:txBody>
          <a:bodyPr>
            <a:spAutoFit/>
          </a:bodyPr>
          <a:lstStyle/>
          <a:p>
            <a:pPr>
              <a:lnSpc>
                <a:spcPct val="150000"/>
              </a:lnSpc>
            </a:pPr>
            <a:r>
              <a:rPr lang="zh-CN" altLang="en-US" sz="2400" dirty="0"/>
              <a:t>实验室研究领域：</a:t>
            </a:r>
            <a:endParaRPr lang="en-US" altLang="zh-CN" sz="2400" dirty="0"/>
          </a:p>
          <a:p>
            <a:pPr>
              <a:lnSpc>
                <a:spcPct val="150000"/>
              </a:lnSpc>
            </a:pPr>
            <a:r>
              <a:rPr lang="en-US" altLang="zh-CN" sz="2400" dirty="0"/>
              <a:t>1</a:t>
            </a:r>
            <a:r>
              <a:rPr lang="zh-CN" altLang="en-US" sz="2400" dirty="0"/>
              <a:t>、生物</a:t>
            </a:r>
            <a:r>
              <a:rPr lang="en-US" altLang="zh-CN" sz="2400" dirty="0"/>
              <a:t>3D</a:t>
            </a:r>
            <a:r>
              <a:rPr lang="zh-CN" altLang="en-US" sz="2400" dirty="0"/>
              <a:t>打印工艺及装备</a:t>
            </a:r>
            <a:endParaRPr lang="en-US" altLang="zh-CN" sz="2400" dirty="0"/>
          </a:p>
          <a:p>
            <a:pPr>
              <a:lnSpc>
                <a:spcPct val="150000"/>
              </a:lnSpc>
            </a:pPr>
            <a:r>
              <a:rPr lang="en-US" altLang="zh-CN" sz="2400" dirty="0"/>
              <a:t>2</a:t>
            </a:r>
            <a:r>
              <a:rPr lang="zh-CN" altLang="en-US" sz="2400" dirty="0"/>
              <a:t>、器官芯片的生物</a:t>
            </a:r>
            <a:r>
              <a:rPr lang="en-US" altLang="zh-CN" sz="2400" dirty="0"/>
              <a:t>3D</a:t>
            </a:r>
            <a:r>
              <a:rPr lang="zh-CN" altLang="en-US" sz="2400" dirty="0"/>
              <a:t>打印</a:t>
            </a:r>
            <a:endParaRPr lang="en-US" altLang="zh-CN" sz="2400" dirty="0"/>
          </a:p>
          <a:p>
            <a:pPr>
              <a:lnSpc>
                <a:spcPct val="150000"/>
              </a:lnSpc>
            </a:pPr>
            <a:r>
              <a:rPr lang="en-US" altLang="zh-CN" sz="2400" dirty="0"/>
              <a:t>3</a:t>
            </a:r>
            <a:r>
              <a:rPr lang="zh-CN" altLang="en-US" sz="2400" dirty="0"/>
              <a:t>、柔性电子</a:t>
            </a:r>
            <a:r>
              <a:rPr lang="en-US" altLang="zh-CN" sz="2400" dirty="0"/>
              <a:t>3D</a:t>
            </a:r>
            <a:r>
              <a:rPr lang="zh-CN" altLang="en-US" sz="2400" dirty="0"/>
              <a:t>打印</a:t>
            </a:r>
            <a:endParaRPr lang="zh-CN" altLang="en-US" sz="2400" dirty="0">
              <a:effectLst/>
            </a:endParaRPr>
          </a:p>
        </p:txBody>
      </p:sp>
    </p:spTree>
    <p:extLst>
      <p:ext uri="{BB962C8B-B14F-4D97-AF65-F5344CB8AC3E}">
        <p14:creationId xmlns:p14="http://schemas.microsoft.com/office/powerpoint/2010/main" val="233380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D5D1D3-F0A3-4F59-869A-5F8DDA72D8F2}"/>
              </a:ext>
            </a:extLst>
          </p:cNvPr>
          <p:cNvPicPr>
            <a:picLocks noChangeAspect="1"/>
          </p:cNvPicPr>
          <p:nvPr/>
        </p:nvPicPr>
        <p:blipFill>
          <a:blip r:embed="rId2"/>
          <a:stretch>
            <a:fillRect/>
          </a:stretch>
        </p:blipFill>
        <p:spPr>
          <a:xfrm>
            <a:off x="372139" y="0"/>
            <a:ext cx="8399721" cy="2159324"/>
          </a:xfrm>
          <a:prstGeom prst="rect">
            <a:avLst/>
          </a:prstGeom>
        </p:spPr>
      </p:pic>
      <p:pic>
        <p:nvPicPr>
          <p:cNvPr id="3" name="图片 2">
            <a:extLst>
              <a:ext uri="{FF2B5EF4-FFF2-40B4-BE49-F238E27FC236}">
                <a16:creationId xmlns:a16="http://schemas.microsoft.com/office/drawing/2014/main" id="{33967DB3-820E-451E-879B-888257F70827}"/>
              </a:ext>
            </a:extLst>
          </p:cNvPr>
          <p:cNvPicPr>
            <a:picLocks noChangeAspect="1"/>
          </p:cNvPicPr>
          <p:nvPr/>
        </p:nvPicPr>
        <p:blipFill>
          <a:blip r:embed="rId3"/>
          <a:stretch>
            <a:fillRect/>
          </a:stretch>
        </p:blipFill>
        <p:spPr>
          <a:xfrm>
            <a:off x="556442" y="1957306"/>
            <a:ext cx="8289846" cy="4540057"/>
          </a:xfrm>
          <a:prstGeom prst="rect">
            <a:avLst/>
          </a:prstGeom>
        </p:spPr>
      </p:pic>
      <p:sp>
        <p:nvSpPr>
          <p:cNvPr id="4" name="文本框 3">
            <a:extLst>
              <a:ext uri="{FF2B5EF4-FFF2-40B4-BE49-F238E27FC236}">
                <a16:creationId xmlns:a16="http://schemas.microsoft.com/office/drawing/2014/main" id="{A36A9A9A-9B8F-47BE-86CA-5AF26A92D12B}"/>
              </a:ext>
            </a:extLst>
          </p:cNvPr>
          <p:cNvSpPr txBox="1"/>
          <p:nvPr/>
        </p:nvSpPr>
        <p:spPr>
          <a:xfrm>
            <a:off x="6985591" y="5135526"/>
            <a:ext cx="1222744" cy="646331"/>
          </a:xfrm>
          <a:prstGeom prst="rect">
            <a:avLst/>
          </a:prstGeom>
          <a:noFill/>
        </p:spPr>
        <p:txBody>
          <a:bodyPr wrap="square" rtlCol="0">
            <a:spAutoFit/>
          </a:bodyPr>
          <a:lstStyle/>
          <a:p>
            <a:r>
              <a:rPr lang="zh-CN" altLang="en-US" dirty="0"/>
              <a:t>样条曲线连接</a:t>
            </a:r>
          </a:p>
        </p:txBody>
      </p:sp>
      <p:sp>
        <p:nvSpPr>
          <p:cNvPr id="5" name="矩形 4">
            <a:extLst>
              <a:ext uri="{FF2B5EF4-FFF2-40B4-BE49-F238E27FC236}">
                <a16:creationId xmlns:a16="http://schemas.microsoft.com/office/drawing/2014/main" id="{A2B990E5-5BFD-47E6-95CB-A5795A939843}"/>
              </a:ext>
            </a:extLst>
          </p:cNvPr>
          <p:cNvSpPr/>
          <p:nvPr/>
        </p:nvSpPr>
        <p:spPr>
          <a:xfrm>
            <a:off x="1467293" y="5950638"/>
            <a:ext cx="4572000" cy="461665"/>
          </a:xfrm>
          <a:prstGeom prst="rect">
            <a:avLst/>
          </a:prstGeom>
        </p:spPr>
        <p:txBody>
          <a:bodyPr>
            <a:spAutoFit/>
          </a:bodyPr>
          <a:lstStyle/>
          <a:p>
            <a:r>
              <a:rPr lang="zh-CN" altLang="en-US" sz="1200" dirty="0"/>
              <a:t>周期长度可以很容易地修改，</a:t>
            </a:r>
            <a:endParaRPr lang="en-US" altLang="zh-CN" sz="1200" dirty="0"/>
          </a:p>
          <a:p>
            <a:r>
              <a:rPr lang="zh-CN" altLang="en-US" sz="1200" dirty="0"/>
              <a:t>对波浪路径的生成过程没有影响</a:t>
            </a:r>
          </a:p>
        </p:txBody>
      </p:sp>
      <p:sp>
        <p:nvSpPr>
          <p:cNvPr id="6" name="文本框 5">
            <a:extLst>
              <a:ext uri="{FF2B5EF4-FFF2-40B4-BE49-F238E27FC236}">
                <a16:creationId xmlns:a16="http://schemas.microsoft.com/office/drawing/2014/main" id="{29240499-D959-4979-9572-D0337EF6D69A}"/>
              </a:ext>
            </a:extLst>
          </p:cNvPr>
          <p:cNvSpPr txBox="1"/>
          <p:nvPr/>
        </p:nvSpPr>
        <p:spPr>
          <a:xfrm>
            <a:off x="0" y="4544788"/>
            <a:ext cx="1903227" cy="523220"/>
          </a:xfrm>
          <a:prstGeom prst="rect">
            <a:avLst/>
          </a:prstGeom>
          <a:noFill/>
        </p:spPr>
        <p:txBody>
          <a:bodyPr wrap="square" rtlCol="0">
            <a:spAutoFit/>
          </a:bodyPr>
          <a:lstStyle/>
          <a:p>
            <a:r>
              <a:rPr lang="zh-CN" altLang="en-US" sz="1400" dirty="0"/>
              <a:t>生成采样点</a:t>
            </a:r>
            <a:endParaRPr lang="en-US" altLang="zh-CN" sz="1400" dirty="0"/>
          </a:p>
          <a:p>
            <a:r>
              <a:rPr lang="zh-CN" altLang="en-US" sz="1400" dirty="0"/>
              <a:t>（具体见下页）</a:t>
            </a:r>
          </a:p>
        </p:txBody>
      </p:sp>
    </p:spTree>
    <p:extLst>
      <p:ext uri="{BB962C8B-B14F-4D97-AF65-F5344CB8AC3E}">
        <p14:creationId xmlns:p14="http://schemas.microsoft.com/office/powerpoint/2010/main" val="258434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0E4E45-BCB2-46CE-B59C-D5D0F11BB76A}"/>
              </a:ext>
            </a:extLst>
          </p:cNvPr>
          <p:cNvPicPr>
            <a:picLocks noChangeAspect="1"/>
          </p:cNvPicPr>
          <p:nvPr/>
        </p:nvPicPr>
        <p:blipFill>
          <a:blip r:embed="rId2"/>
          <a:stretch>
            <a:fillRect/>
          </a:stretch>
        </p:blipFill>
        <p:spPr>
          <a:xfrm>
            <a:off x="0" y="625529"/>
            <a:ext cx="9144000" cy="5245436"/>
          </a:xfrm>
          <a:prstGeom prst="rect">
            <a:avLst/>
          </a:prstGeom>
        </p:spPr>
      </p:pic>
      <p:sp>
        <p:nvSpPr>
          <p:cNvPr id="3" name="文本框 2">
            <a:extLst>
              <a:ext uri="{FF2B5EF4-FFF2-40B4-BE49-F238E27FC236}">
                <a16:creationId xmlns:a16="http://schemas.microsoft.com/office/drawing/2014/main" id="{3BE167BA-3A79-4C05-876C-E3ACB28E2465}"/>
              </a:ext>
            </a:extLst>
          </p:cNvPr>
          <p:cNvSpPr txBox="1"/>
          <p:nvPr/>
        </p:nvSpPr>
        <p:spPr>
          <a:xfrm>
            <a:off x="8059479" y="2371060"/>
            <a:ext cx="903767" cy="369332"/>
          </a:xfrm>
          <a:prstGeom prst="rect">
            <a:avLst/>
          </a:prstGeom>
          <a:noFill/>
        </p:spPr>
        <p:txBody>
          <a:bodyPr wrap="square" rtlCol="0">
            <a:spAutoFit/>
          </a:bodyPr>
          <a:lstStyle/>
          <a:p>
            <a:r>
              <a:rPr lang="zh-CN" altLang="en-US" dirty="0"/>
              <a:t>峰值点</a:t>
            </a:r>
          </a:p>
        </p:txBody>
      </p:sp>
      <p:sp>
        <p:nvSpPr>
          <p:cNvPr id="4" name="文本框 3">
            <a:extLst>
              <a:ext uri="{FF2B5EF4-FFF2-40B4-BE49-F238E27FC236}">
                <a16:creationId xmlns:a16="http://schemas.microsoft.com/office/drawing/2014/main" id="{A426361B-D942-4F06-BF14-2E39DF7DD0B9}"/>
              </a:ext>
            </a:extLst>
          </p:cNvPr>
          <p:cNvSpPr txBox="1"/>
          <p:nvPr/>
        </p:nvSpPr>
        <p:spPr>
          <a:xfrm>
            <a:off x="4157331" y="3795823"/>
            <a:ext cx="1095153" cy="369332"/>
          </a:xfrm>
          <a:prstGeom prst="rect">
            <a:avLst/>
          </a:prstGeom>
          <a:noFill/>
        </p:spPr>
        <p:txBody>
          <a:bodyPr wrap="square" rtlCol="0">
            <a:spAutoFit/>
          </a:bodyPr>
          <a:lstStyle/>
          <a:p>
            <a:r>
              <a:rPr lang="zh-CN" altLang="en-US" dirty="0"/>
              <a:t>谷值点</a:t>
            </a:r>
          </a:p>
        </p:txBody>
      </p:sp>
      <p:sp>
        <p:nvSpPr>
          <p:cNvPr id="5" name="文本框 4">
            <a:extLst>
              <a:ext uri="{FF2B5EF4-FFF2-40B4-BE49-F238E27FC236}">
                <a16:creationId xmlns:a16="http://schemas.microsoft.com/office/drawing/2014/main" id="{B5329DC5-1138-44CB-B363-49DDFCA1EF82}"/>
              </a:ext>
            </a:extLst>
          </p:cNvPr>
          <p:cNvSpPr txBox="1"/>
          <p:nvPr/>
        </p:nvSpPr>
        <p:spPr>
          <a:xfrm>
            <a:off x="2009553" y="2466753"/>
            <a:ext cx="1658680" cy="923330"/>
          </a:xfrm>
          <a:prstGeom prst="rect">
            <a:avLst/>
          </a:prstGeom>
          <a:noFill/>
        </p:spPr>
        <p:txBody>
          <a:bodyPr wrap="square" rtlCol="0">
            <a:spAutoFit/>
          </a:bodyPr>
          <a:lstStyle/>
          <a:p>
            <a:r>
              <a:rPr lang="zh-CN" altLang="en-US" dirty="0"/>
              <a:t>以骨架上样本点为圆点绘制最大内切圆</a:t>
            </a:r>
            <a:endParaRPr lang="en-US" altLang="zh-CN" dirty="0"/>
          </a:p>
        </p:txBody>
      </p:sp>
    </p:spTree>
    <p:extLst>
      <p:ext uri="{BB962C8B-B14F-4D97-AF65-F5344CB8AC3E}">
        <p14:creationId xmlns:p14="http://schemas.microsoft.com/office/powerpoint/2010/main" val="206039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77251E-C1E7-49AB-9BDC-0B2DA2C2B08D}"/>
              </a:ext>
            </a:extLst>
          </p:cNvPr>
          <p:cNvPicPr>
            <a:picLocks noChangeAspect="1"/>
          </p:cNvPicPr>
          <p:nvPr/>
        </p:nvPicPr>
        <p:blipFill>
          <a:blip r:embed="rId2"/>
          <a:stretch>
            <a:fillRect/>
          </a:stretch>
        </p:blipFill>
        <p:spPr>
          <a:xfrm>
            <a:off x="0" y="1307803"/>
            <a:ext cx="9144000" cy="2070383"/>
          </a:xfrm>
          <a:prstGeom prst="rect">
            <a:avLst/>
          </a:prstGeom>
        </p:spPr>
      </p:pic>
      <p:sp>
        <p:nvSpPr>
          <p:cNvPr id="3" name="文本框 2">
            <a:extLst>
              <a:ext uri="{FF2B5EF4-FFF2-40B4-BE49-F238E27FC236}">
                <a16:creationId xmlns:a16="http://schemas.microsoft.com/office/drawing/2014/main" id="{6F587D1B-906A-480F-BCA0-D05283130D76}"/>
              </a:ext>
            </a:extLst>
          </p:cNvPr>
          <p:cNvSpPr txBox="1"/>
          <p:nvPr/>
        </p:nvSpPr>
        <p:spPr>
          <a:xfrm>
            <a:off x="212652" y="978194"/>
            <a:ext cx="1903228" cy="369332"/>
          </a:xfrm>
          <a:prstGeom prst="rect">
            <a:avLst/>
          </a:prstGeom>
          <a:noFill/>
        </p:spPr>
        <p:txBody>
          <a:bodyPr wrap="square" rtlCol="0">
            <a:spAutoFit/>
          </a:bodyPr>
          <a:lstStyle/>
          <a:p>
            <a:r>
              <a:rPr lang="zh-CN" altLang="en-US" dirty="0"/>
              <a:t>双波纹路径</a:t>
            </a:r>
          </a:p>
        </p:txBody>
      </p:sp>
      <p:sp>
        <p:nvSpPr>
          <p:cNvPr id="4" name="矩形 3">
            <a:extLst>
              <a:ext uri="{FF2B5EF4-FFF2-40B4-BE49-F238E27FC236}">
                <a16:creationId xmlns:a16="http://schemas.microsoft.com/office/drawing/2014/main" id="{0CE13100-E670-4077-8D41-A48CDF042701}"/>
              </a:ext>
            </a:extLst>
          </p:cNvPr>
          <p:cNvSpPr/>
          <p:nvPr/>
        </p:nvSpPr>
        <p:spPr>
          <a:xfrm>
            <a:off x="1902445" y="938471"/>
            <a:ext cx="3647152" cy="369332"/>
          </a:xfrm>
          <a:prstGeom prst="rect">
            <a:avLst/>
          </a:prstGeom>
        </p:spPr>
        <p:txBody>
          <a:bodyPr wrap="none">
            <a:spAutoFit/>
          </a:bodyPr>
          <a:lstStyle/>
          <a:p>
            <a:r>
              <a:rPr lang="zh-CN" altLang="en-US" dirty="0"/>
              <a:t>两个切点都被用于生成双波纹路径</a:t>
            </a:r>
          </a:p>
        </p:txBody>
      </p:sp>
      <p:pic>
        <p:nvPicPr>
          <p:cNvPr id="5" name="图片 4">
            <a:extLst>
              <a:ext uri="{FF2B5EF4-FFF2-40B4-BE49-F238E27FC236}">
                <a16:creationId xmlns:a16="http://schemas.microsoft.com/office/drawing/2014/main" id="{64B687B3-4FA2-4B4F-8CC8-F5EDB1504AB1}"/>
              </a:ext>
            </a:extLst>
          </p:cNvPr>
          <p:cNvPicPr>
            <a:picLocks noChangeAspect="1"/>
          </p:cNvPicPr>
          <p:nvPr/>
        </p:nvPicPr>
        <p:blipFill>
          <a:blip r:embed="rId3"/>
          <a:stretch>
            <a:fillRect/>
          </a:stretch>
        </p:blipFill>
        <p:spPr>
          <a:xfrm>
            <a:off x="212652" y="3903632"/>
            <a:ext cx="8246958" cy="2571596"/>
          </a:xfrm>
          <a:prstGeom prst="rect">
            <a:avLst/>
          </a:prstGeom>
        </p:spPr>
      </p:pic>
      <p:sp>
        <p:nvSpPr>
          <p:cNvPr id="6" name="矩形 5">
            <a:extLst>
              <a:ext uri="{FF2B5EF4-FFF2-40B4-BE49-F238E27FC236}">
                <a16:creationId xmlns:a16="http://schemas.microsoft.com/office/drawing/2014/main" id="{68B6D668-5253-4F4A-99D5-AB9F59F18CB3}"/>
              </a:ext>
            </a:extLst>
          </p:cNvPr>
          <p:cNvSpPr/>
          <p:nvPr/>
        </p:nvSpPr>
        <p:spPr>
          <a:xfrm>
            <a:off x="425117" y="3479815"/>
            <a:ext cx="2954655" cy="369332"/>
          </a:xfrm>
          <a:prstGeom prst="rect">
            <a:avLst/>
          </a:prstGeom>
        </p:spPr>
        <p:txBody>
          <a:bodyPr wrap="none">
            <a:spAutoFit/>
          </a:bodyPr>
          <a:lstStyle/>
          <a:p>
            <a:r>
              <a:rPr lang="zh-CN" altLang="en-US" dirty="0"/>
              <a:t>分支薄壁部件的波浪路径。</a:t>
            </a:r>
          </a:p>
        </p:txBody>
      </p:sp>
      <p:sp>
        <p:nvSpPr>
          <p:cNvPr id="7" name="文本框 6">
            <a:extLst>
              <a:ext uri="{FF2B5EF4-FFF2-40B4-BE49-F238E27FC236}">
                <a16:creationId xmlns:a16="http://schemas.microsoft.com/office/drawing/2014/main" id="{91D33478-A38E-479B-8F3B-070A1B88247F}"/>
              </a:ext>
            </a:extLst>
          </p:cNvPr>
          <p:cNvSpPr txBox="1"/>
          <p:nvPr/>
        </p:nvSpPr>
        <p:spPr>
          <a:xfrm>
            <a:off x="139604" y="151939"/>
            <a:ext cx="2571698" cy="461665"/>
          </a:xfrm>
          <a:prstGeom prst="rect">
            <a:avLst/>
          </a:prstGeom>
          <a:noFill/>
        </p:spPr>
        <p:txBody>
          <a:bodyPr wrap="square" rtlCol="0">
            <a:spAutoFit/>
          </a:bodyPr>
          <a:lstStyle/>
          <a:p>
            <a:r>
              <a:rPr lang="zh-CN" altLang="en-US" sz="2400" dirty="0"/>
              <a:t>优化与改进</a:t>
            </a:r>
          </a:p>
        </p:txBody>
      </p:sp>
    </p:spTree>
    <p:extLst>
      <p:ext uri="{BB962C8B-B14F-4D97-AF65-F5344CB8AC3E}">
        <p14:creationId xmlns:p14="http://schemas.microsoft.com/office/powerpoint/2010/main" val="410854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76781D-9C7F-4DCD-9155-D63436EA4DE9}"/>
              </a:ext>
            </a:extLst>
          </p:cNvPr>
          <p:cNvPicPr>
            <a:picLocks noChangeAspect="1"/>
          </p:cNvPicPr>
          <p:nvPr/>
        </p:nvPicPr>
        <p:blipFill>
          <a:blip r:embed="rId2"/>
          <a:stretch>
            <a:fillRect/>
          </a:stretch>
        </p:blipFill>
        <p:spPr>
          <a:xfrm>
            <a:off x="0" y="904973"/>
            <a:ext cx="9144000" cy="5409562"/>
          </a:xfrm>
          <a:prstGeom prst="rect">
            <a:avLst/>
          </a:prstGeom>
        </p:spPr>
      </p:pic>
      <p:sp>
        <p:nvSpPr>
          <p:cNvPr id="3" name="文本框 2">
            <a:extLst>
              <a:ext uri="{FF2B5EF4-FFF2-40B4-BE49-F238E27FC236}">
                <a16:creationId xmlns:a16="http://schemas.microsoft.com/office/drawing/2014/main" id="{5FB37C21-2361-4D6C-8778-47E2B67F053E}"/>
              </a:ext>
            </a:extLst>
          </p:cNvPr>
          <p:cNvSpPr txBox="1"/>
          <p:nvPr/>
        </p:nvSpPr>
        <p:spPr>
          <a:xfrm>
            <a:off x="74428" y="295004"/>
            <a:ext cx="8995144" cy="369332"/>
          </a:xfrm>
          <a:prstGeom prst="rect">
            <a:avLst/>
          </a:prstGeom>
          <a:noFill/>
        </p:spPr>
        <p:txBody>
          <a:bodyPr wrap="square" rtlCol="0">
            <a:spAutoFit/>
          </a:bodyPr>
          <a:lstStyle/>
          <a:p>
            <a:r>
              <a:rPr lang="zh-CN" altLang="en-US" dirty="0"/>
              <a:t>为了保留制造的部件的外形，底层和顶层应填充密集的图案，例如之字形或轮廓路径。</a:t>
            </a:r>
          </a:p>
        </p:txBody>
      </p:sp>
    </p:spTree>
    <p:extLst>
      <p:ext uri="{BB962C8B-B14F-4D97-AF65-F5344CB8AC3E}">
        <p14:creationId xmlns:p14="http://schemas.microsoft.com/office/powerpoint/2010/main" val="3685392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53E35A-9300-4510-A183-B92EE82C3363}"/>
              </a:ext>
            </a:extLst>
          </p:cNvPr>
          <p:cNvPicPr>
            <a:picLocks noChangeAspect="1"/>
          </p:cNvPicPr>
          <p:nvPr/>
        </p:nvPicPr>
        <p:blipFill>
          <a:blip r:embed="rId2"/>
          <a:stretch>
            <a:fillRect/>
          </a:stretch>
        </p:blipFill>
        <p:spPr>
          <a:xfrm>
            <a:off x="127591" y="222478"/>
            <a:ext cx="9144000" cy="3031891"/>
          </a:xfrm>
          <a:prstGeom prst="rect">
            <a:avLst/>
          </a:prstGeom>
        </p:spPr>
      </p:pic>
      <p:pic>
        <p:nvPicPr>
          <p:cNvPr id="3" name="图片 2">
            <a:extLst>
              <a:ext uri="{FF2B5EF4-FFF2-40B4-BE49-F238E27FC236}">
                <a16:creationId xmlns:a16="http://schemas.microsoft.com/office/drawing/2014/main" id="{92649D9E-1D78-4A24-981D-EFDD04230E99}"/>
              </a:ext>
            </a:extLst>
          </p:cNvPr>
          <p:cNvPicPr>
            <a:picLocks noChangeAspect="1"/>
          </p:cNvPicPr>
          <p:nvPr/>
        </p:nvPicPr>
        <p:blipFill>
          <a:blip r:embed="rId3"/>
          <a:stretch>
            <a:fillRect/>
          </a:stretch>
        </p:blipFill>
        <p:spPr>
          <a:xfrm>
            <a:off x="2105246" y="3429000"/>
            <a:ext cx="6464595" cy="3144512"/>
          </a:xfrm>
          <a:prstGeom prst="rect">
            <a:avLst/>
          </a:prstGeom>
        </p:spPr>
      </p:pic>
    </p:spTree>
    <p:extLst>
      <p:ext uri="{BB962C8B-B14F-4D97-AF65-F5344CB8AC3E}">
        <p14:creationId xmlns:p14="http://schemas.microsoft.com/office/powerpoint/2010/main" val="284282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941EB2-37F5-4243-B8A3-DDEB23C67AF5}"/>
              </a:ext>
            </a:extLst>
          </p:cNvPr>
          <p:cNvPicPr>
            <a:picLocks noChangeAspect="1"/>
          </p:cNvPicPr>
          <p:nvPr/>
        </p:nvPicPr>
        <p:blipFill>
          <a:blip r:embed="rId2"/>
          <a:stretch>
            <a:fillRect/>
          </a:stretch>
        </p:blipFill>
        <p:spPr>
          <a:xfrm>
            <a:off x="1440901" y="527017"/>
            <a:ext cx="6262197" cy="5184968"/>
          </a:xfrm>
          <a:prstGeom prst="rect">
            <a:avLst/>
          </a:prstGeom>
        </p:spPr>
      </p:pic>
      <p:sp>
        <p:nvSpPr>
          <p:cNvPr id="3" name="文本框 2">
            <a:extLst>
              <a:ext uri="{FF2B5EF4-FFF2-40B4-BE49-F238E27FC236}">
                <a16:creationId xmlns:a16="http://schemas.microsoft.com/office/drawing/2014/main" id="{29D127D2-DD4E-4CB5-ABB2-8A9116813F2C}"/>
              </a:ext>
            </a:extLst>
          </p:cNvPr>
          <p:cNvSpPr txBox="1"/>
          <p:nvPr/>
        </p:nvSpPr>
        <p:spPr>
          <a:xfrm>
            <a:off x="148855" y="51359"/>
            <a:ext cx="5656521" cy="369332"/>
          </a:xfrm>
          <a:prstGeom prst="rect">
            <a:avLst/>
          </a:prstGeom>
          <a:noFill/>
        </p:spPr>
        <p:txBody>
          <a:bodyPr wrap="square" rtlCol="0">
            <a:spAutoFit/>
          </a:bodyPr>
          <a:lstStyle/>
          <a:p>
            <a:r>
              <a:rPr lang="zh-CN" altLang="en-US" dirty="0"/>
              <a:t>波浪路径可以减少打印时间和材料消耗</a:t>
            </a:r>
          </a:p>
        </p:txBody>
      </p:sp>
      <p:sp>
        <p:nvSpPr>
          <p:cNvPr id="4" name="文本框 3">
            <a:extLst>
              <a:ext uri="{FF2B5EF4-FFF2-40B4-BE49-F238E27FC236}">
                <a16:creationId xmlns:a16="http://schemas.microsoft.com/office/drawing/2014/main" id="{3921732E-D2ED-427E-A643-5393F2FED4F6}"/>
              </a:ext>
            </a:extLst>
          </p:cNvPr>
          <p:cNvSpPr txBox="1"/>
          <p:nvPr/>
        </p:nvSpPr>
        <p:spPr>
          <a:xfrm>
            <a:off x="1180214" y="6124353"/>
            <a:ext cx="7336465" cy="369332"/>
          </a:xfrm>
          <a:prstGeom prst="rect">
            <a:avLst/>
          </a:prstGeom>
          <a:noFill/>
        </p:spPr>
        <p:txBody>
          <a:bodyPr wrap="square" rtlCol="0">
            <a:spAutoFit/>
          </a:bodyPr>
          <a:lstStyle/>
          <a:p>
            <a:r>
              <a:rPr lang="zh-CN" altLang="en-US" dirty="0"/>
              <a:t>后续研究：通过实验证明部件的弯曲强度比通过之字形路径打印强度高</a:t>
            </a:r>
          </a:p>
        </p:txBody>
      </p:sp>
    </p:spTree>
    <p:extLst>
      <p:ext uri="{BB962C8B-B14F-4D97-AF65-F5344CB8AC3E}">
        <p14:creationId xmlns:p14="http://schemas.microsoft.com/office/powerpoint/2010/main" val="135731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D1CF64-AC7A-46AE-9D63-8B13CDBC81D1}"/>
              </a:ext>
            </a:extLst>
          </p:cNvPr>
          <p:cNvSpPr/>
          <p:nvPr/>
        </p:nvSpPr>
        <p:spPr>
          <a:xfrm>
            <a:off x="85059" y="160340"/>
            <a:ext cx="8739964" cy="830997"/>
          </a:xfrm>
          <a:prstGeom prst="rect">
            <a:avLst/>
          </a:prstGeom>
        </p:spPr>
        <p:txBody>
          <a:bodyPr wrap="square">
            <a:spAutoFit/>
          </a:bodyPr>
          <a:lstStyle/>
          <a:p>
            <a:r>
              <a:rPr lang="en-US" altLang="zh-CN" sz="2400" dirty="0">
                <a:latin typeface="等线" panose="02010600030101010101" pitchFamily="2" charset="-122"/>
                <a:cs typeface="Times New Roman" panose="02020603050405020304" pitchFamily="18" charset="0"/>
              </a:rPr>
              <a:t>Modeling and process planning for curved layer fused deposition</a:t>
            </a:r>
          </a:p>
          <a:p>
            <a:r>
              <a:rPr lang="zh-CN" altLang="zh-CN" sz="2400" dirty="0">
                <a:solidFill>
                  <a:srgbClr val="FF0000"/>
                </a:solidFill>
                <a:ea typeface="等线" panose="02010600030101010101" pitchFamily="2" charset="-122"/>
                <a:cs typeface="Times New Roman" panose="02020603050405020304" pitchFamily="18" charset="0"/>
              </a:rPr>
              <a:t>曲面</a:t>
            </a:r>
            <a:r>
              <a:rPr lang="zh-CN" altLang="zh-CN" sz="2400" dirty="0">
                <a:ea typeface="等线" panose="02010600030101010101" pitchFamily="2" charset="-122"/>
                <a:cs typeface="Times New Roman" panose="02020603050405020304" pitchFamily="18" charset="0"/>
              </a:rPr>
              <a:t>熔融沉积的建模与工艺规划</a:t>
            </a:r>
            <a:endParaRPr lang="zh-CN" altLang="en-US" sz="2400" dirty="0"/>
          </a:p>
        </p:txBody>
      </p:sp>
      <p:sp>
        <p:nvSpPr>
          <p:cNvPr id="3" name="矩形 2">
            <a:extLst>
              <a:ext uri="{FF2B5EF4-FFF2-40B4-BE49-F238E27FC236}">
                <a16:creationId xmlns:a16="http://schemas.microsoft.com/office/drawing/2014/main" id="{6EE781B9-8B27-4C2D-9871-F91129AD2DDC}"/>
              </a:ext>
            </a:extLst>
          </p:cNvPr>
          <p:cNvSpPr/>
          <p:nvPr/>
        </p:nvSpPr>
        <p:spPr>
          <a:xfrm>
            <a:off x="829338" y="1627910"/>
            <a:ext cx="6836735" cy="3323987"/>
          </a:xfrm>
          <a:prstGeom prst="rect">
            <a:avLst/>
          </a:prstGeom>
        </p:spPr>
        <p:txBody>
          <a:bodyPr wrap="square">
            <a:spAutoFit/>
          </a:bodyPr>
          <a:lstStyle/>
          <a:p>
            <a:pPr>
              <a:lnSpc>
                <a:spcPct val="150000"/>
              </a:lnSpc>
            </a:pPr>
            <a:r>
              <a:rPr lang="zh-CN" altLang="zh-CN" sz="2000" dirty="0">
                <a:ea typeface="等线" panose="02010600030101010101" pitchFamily="2" charset="-122"/>
                <a:cs typeface="Times New Roman" panose="02020603050405020304" pitchFamily="18" charset="0"/>
              </a:rPr>
              <a:t>这项工作是对曲面熔融沉积（</a:t>
            </a:r>
            <a:r>
              <a:rPr lang="en-US" altLang="zh-CN" sz="2000" dirty="0">
                <a:ea typeface="等线" panose="02010600030101010101" pitchFamily="2" charset="-122"/>
                <a:cs typeface="Times New Roman" panose="02020603050405020304" pitchFamily="18" charset="0"/>
              </a:rPr>
              <a:t>CLFD</a:t>
            </a:r>
            <a:r>
              <a:rPr lang="zh-CN" altLang="zh-CN" sz="2000" dirty="0">
                <a:ea typeface="等线" panose="02010600030101010101" pitchFamily="2" charset="-122"/>
                <a:cs typeface="Times New Roman" panose="02020603050405020304" pitchFamily="18" charset="0"/>
              </a:rPr>
              <a:t>）的探索性研究</a:t>
            </a:r>
            <a:r>
              <a:rPr lang="zh-CN" altLang="en-US" sz="2000" dirty="0">
                <a:ea typeface="等线" panose="02010600030101010101" pitchFamily="2" charset="-122"/>
                <a:cs typeface="Times New Roman" panose="02020603050405020304" pitchFamily="18" charset="0"/>
              </a:rPr>
              <a:t>。</a:t>
            </a:r>
            <a:endParaRPr lang="en-US" altLang="zh-CN" sz="2000" dirty="0">
              <a:ea typeface="等线" panose="02010600030101010101" pitchFamily="2" charset="-122"/>
              <a:cs typeface="Times New Roman" panose="02020603050405020304" pitchFamily="18" charset="0"/>
            </a:endParaRPr>
          </a:p>
          <a:p>
            <a:pPr>
              <a:lnSpc>
                <a:spcPct val="150000"/>
              </a:lnSpc>
            </a:pPr>
            <a:endParaRPr lang="en-US" altLang="zh-CN" sz="2000" dirty="0">
              <a:ea typeface="等线" panose="02010600030101010101" pitchFamily="2" charset="-122"/>
              <a:cs typeface="Times New Roman" panose="02020603050405020304" pitchFamily="18" charset="0"/>
            </a:endParaRPr>
          </a:p>
          <a:p>
            <a:pPr>
              <a:lnSpc>
                <a:spcPct val="150000"/>
              </a:lnSpc>
            </a:pPr>
            <a:r>
              <a:rPr lang="en-US" altLang="zh-CN" sz="2000" dirty="0"/>
              <a:t>1.</a:t>
            </a:r>
            <a:r>
              <a:rPr lang="zh-CN" altLang="zh-CN" sz="2000" dirty="0"/>
              <a:t>建模和工艺规划，这是实施</a:t>
            </a:r>
            <a:r>
              <a:rPr lang="en-US" altLang="zh-CN" sz="2000" dirty="0"/>
              <a:t>CLFD</a:t>
            </a:r>
            <a:r>
              <a:rPr lang="zh-CN" altLang="zh-CN" sz="2000" dirty="0"/>
              <a:t>的基础。</a:t>
            </a:r>
            <a:endParaRPr lang="en-US" altLang="zh-CN" sz="2000" dirty="0"/>
          </a:p>
          <a:p>
            <a:pPr>
              <a:lnSpc>
                <a:spcPct val="150000"/>
              </a:lnSpc>
            </a:pPr>
            <a:r>
              <a:rPr lang="zh-CN" altLang="zh-CN" sz="2000" dirty="0"/>
              <a:t>开发了</a:t>
            </a:r>
            <a:r>
              <a:rPr lang="en-US" altLang="zh-CN" sz="2000" dirty="0"/>
              <a:t>CLFD</a:t>
            </a:r>
            <a:r>
              <a:rPr lang="zh-CN" altLang="zh-CN" sz="2000" dirty="0"/>
              <a:t>的物理模型，并对切片程序和</a:t>
            </a:r>
            <a:r>
              <a:rPr lang="zh-CN" altLang="en-US" sz="2000" dirty="0"/>
              <a:t>打印机</a:t>
            </a:r>
            <a:r>
              <a:rPr lang="zh-CN" altLang="zh-CN" sz="2000" dirty="0"/>
              <a:t>路径生成</a:t>
            </a:r>
            <a:r>
              <a:rPr lang="zh-CN" altLang="en-US" sz="2000" dirty="0"/>
              <a:t>等</a:t>
            </a:r>
            <a:r>
              <a:rPr lang="zh-CN" altLang="zh-CN" sz="2000" dirty="0"/>
              <a:t>工艺规划进行了分析和介绍。</a:t>
            </a:r>
            <a:endParaRPr lang="en-US" altLang="zh-CN" sz="2000" dirty="0"/>
          </a:p>
          <a:p>
            <a:pPr>
              <a:lnSpc>
                <a:spcPct val="150000"/>
              </a:lnSpc>
            </a:pPr>
            <a:r>
              <a:rPr lang="en-US" altLang="zh-CN" sz="2000" dirty="0"/>
              <a:t>2.</a:t>
            </a:r>
            <a:r>
              <a:rPr lang="zh-CN" altLang="zh-CN" sz="2000" dirty="0"/>
              <a:t>工艺规划表现出优异的光滑度。</a:t>
            </a:r>
            <a:endParaRPr lang="en-US" altLang="zh-CN" sz="2000" dirty="0"/>
          </a:p>
          <a:p>
            <a:pPr>
              <a:lnSpc>
                <a:spcPct val="150000"/>
              </a:lnSpc>
            </a:pPr>
            <a:r>
              <a:rPr lang="en-US" altLang="zh-CN" sz="2000" dirty="0"/>
              <a:t>3.</a:t>
            </a:r>
            <a:r>
              <a:rPr lang="zh-CN" altLang="en-US" sz="2000" dirty="0"/>
              <a:t> 在</a:t>
            </a:r>
            <a:r>
              <a:rPr lang="zh-CN" altLang="zh-CN" sz="2000" dirty="0"/>
              <a:t>在碗状表面上</a:t>
            </a:r>
            <a:r>
              <a:rPr lang="zh-CN" altLang="en-US" sz="2000" dirty="0"/>
              <a:t>进行了模拟实验</a:t>
            </a:r>
            <a:r>
              <a:rPr lang="zh-CN" altLang="zh-CN" sz="2000" dirty="0"/>
              <a:t>。</a:t>
            </a:r>
            <a:endParaRPr lang="zh-CN" altLang="en-US" sz="2000" dirty="0"/>
          </a:p>
        </p:txBody>
      </p:sp>
    </p:spTree>
    <p:extLst>
      <p:ext uri="{BB962C8B-B14F-4D97-AF65-F5344CB8AC3E}">
        <p14:creationId xmlns:p14="http://schemas.microsoft.com/office/powerpoint/2010/main" val="4095182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EFC5A7-57BB-47C0-B71E-4020F53A1693}"/>
              </a:ext>
            </a:extLst>
          </p:cNvPr>
          <p:cNvPicPr>
            <a:picLocks noChangeAspect="1"/>
          </p:cNvPicPr>
          <p:nvPr/>
        </p:nvPicPr>
        <p:blipFill>
          <a:blip r:embed="rId2"/>
          <a:stretch>
            <a:fillRect/>
          </a:stretch>
        </p:blipFill>
        <p:spPr>
          <a:xfrm>
            <a:off x="494414" y="927278"/>
            <a:ext cx="8155172" cy="5003444"/>
          </a:xfrm>
          <a:prstGeom prst="rect">
            <a:avLst/>
          </a:prstGeom>
        </p:spPr>
      </p:pic>
      <p:sp>
        <p:nvSpPr>
          <p:cNvPr id="3" name="文本框 2">
            <a:extLst>
              <a:ext uri="{FF2B5EF4-FFF2-40B4-BE49-F238E27FC236}">
                <a16:creationId xmlns:a16="http://schemas.microsoft.com/office/drawing/2014/main" id="{EBFE6FFF-7B8A-4E89-B32B-FCB668545594}"/>
              </a:ext>
            </a:extLst>
          </p:cNvPr>
          <p:cNvSpPr txBox="1"/>
          <p:nvPr/>
        </p:nvSpPr>
        <p:spPr>
          <a:xfrm>
            <a:off x="1446028" y="5295014"/>
            <a:ext cx="1626781" cy="369332"/>
          </a:xfrm>
          <a:prstGeom prst="rect">
            <a:avLst/>
          </a:prstGeom>
          <a:noFill/>
        </p:spPr>
        <p:txBody>
          <a:bodyPr wrap="square" rtlCol="0">
            <a:spAutoFit/>
          </a:bodyPr>
          <a:lstStyle/>
          <a:p>
            <a:r>
              <a:rPr lang="en-US" altLang="zh-CN" dirty="0"/>
              <a:t>CLFD</a:t>
            </a:r>
            <a:r>
              <a:rPr lang="zh-CN" altLang="en-US" dirty="0"/>
              <a:t>制造模型</a:t>
            </a:r>
            <a:endParaRPr lang="en-US" altLang="zh-CN" dirty="0"/>
          </a:p>
        </p:txBody>
      </p:sp>
      <p:sp>
        <p:nvSpPr>
          <p:cNvPr id="4" name="文本框 3">
            <a:extLst>
              <a:ext uri="{FF2B5EF4-FFF2-40B4-BE49-F238E27FC236}">
                <a16:creationId xmlns:a16="http://schemas.microsoft.com/office/drawing/2014/main" id="{29901700-85EE-48EE-9EC1-4C237A155040}"/>
              </a:ext>
            </a:extLst>
          </p:cNvPr>
          <p:cNvSpPr txBox="1"/>
          <p:nvPr/>
        </p:nvSpPr>
        <p:spPr>
          <a:xfrm>
            <a:off x="6702056" y="2778642"/>
            <a:ext cx="1626781" cy="369332"/>
          </a:xfrm>
          <a:prstGeom prst="rect">
            <a:avLst/>
          </a:prstGeom>
          <a:noFill/>
        </p:spPr>
        <p:txBody>
          <a:bodyPr wrap="square" rtlCol="0">
            <a:spAutoFit/>
          </a:bodyPr>
          <a:lstStyle/>
          <a:p>
            <a:r>
              <a:rPr lang="en-US" altLang="zh-CN" dirty="0"/>
              <a:t>FDM</a:t>
            </a:r>
            <a:r>
              <a:rPr lang="zh-CN" altLang="en-US" dirty="0"/>
              <a:t>制造模型</a:t>
            </a:r>
            <a:endParaRPr lang="en-US" altLang="zh-CN" dirty="0"/>
          </a:p>
        </p:txBody>
      </p:sp>
      <p:sp>
        <p:nvSpPr>
          <p:cNvPr id="5" name="文本框 4">
            <a:extLst>
              <a:ext uri="{FF2B5EF4-FFF2-40B4-BE49-F238E27FC236}">
                <a16:creationId xmlns:a16="http://schemas.microsoft.com/office/drawing/2014/main" id="{0464376E-DB35-4AD4-9166-182C441792E7}"/>
              </a:ext>
            </a:extLst>
          </p:cNvPr>
          <p:cNvSpPr txBox="1"/>
          <p:nvPr/>
        </p:nvSpPr>
        <p:spPr>
          <a:xfrm>
            <a:off x="5798288" y="4912564"/>
            <a:ext cx="1626781" cy="369332"/>
          </a:xfrm>
          <a:prstGeom prst="rect">
            <a:avLst/>
          </a:prstGeom>
          <a:noFill/>
        </p:spPr>
        <p:txBody>
          <a:bodyPr wrap="square" rtlCol="0">
            <a:spAutoFit/>
          </a:bodyPr>
          <a:lstStyle/>
          <a:p>
            <a:r>
              <a:rPr lang="zh-CN" altLang="en-US" dirty="0"/>
              <a:t>机械强度差</a:t>
            </a:r>
            <a:endParaRPr lang="en-US" altLang="zh-CN" dirty="0"/>
          </a:p>
        </p:txBody>
      </p:sp>
    </p:spTree>
    <p:extLst>
      <p:ext uri="{BB962C8B-B14F-4D97-AF65-F5344CB8AC3E}">
        <p14:creationId xmlns:p14="http://schemas.microsoft.com/office/powerpoint/2010/main" val="2108665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15AE50-EE37-45DB-B571-3C5CA0665F44}"/>
              </a:ext>
            </a:extLst>
          </p:cNvPr>
          <p:cNvPicPr>
            <a:picLocks noChangeAspect="1"/>
          </p:cNvPicPr>
          <p:nvPr/>
        </p:nvPicPr>
        <p:blipFill>
          <a:blip r:embed="rId2"/>
          <a:stretch>
            <a:fillRect/>
          </a:stretch>
        </p:blipFill>
        <p:spPr>
          <a:xfrm>
            <a:off x="495319" y="988828"/>
            <a:ext cx="8153361" cy="5579525"/>
          </a:xfrm>
          <a:prstGeom prst="rect">
            <a:avLst/>
          </a:prstGeom>
        </p:spPr>
      </p:pic>
      <p:sp>
        <p:nvSpPr>
          <p:cNvPr id="3" name="矩形 2">
            <a:extLst>
              <a:ext uri="{FF2B5EF4-FFF2-40B4-BE49-F238E27FC236}">
                <a16:creationId xmlns:a16="http://schemas.microsoft.com/office/drawing/2014/main" id="{19D49A28-FDB9-499A-BCBC-D5D86D9B5AC7}"/>
              </a:ext>
            </a:extLst>
          </p:cNvPr>
          <p:cNvSpPr/>
          <p:nvPr/>
        </p:nvSpPr>
        <p:spPr>
          <a:xfrm>
            <a:off x="495319" y="193088"/>
            <a:ext cx="8153361" cy="646331"/>
          </a:xfrm>
          <a:prstGeom prst="rect">
            <a:avLst/>
          </a:prstGeom>
        </p:spPr>
        <p:txBody>
          <a:bodyPr wrap="square">
            <a:spAutoFit/>
          </a:bodyPr>
          <a:lstStyle/>
          <a:p>
            <a:r>
              <a:rPr lang="zh-CN" altLang="en-US" dirty="0">
                <a:ea typeface="等线" panose="02010600030101010101" pitchFamily="2" charset="-122"/>
                <a:cs typeface="Times New Roman" panose="02020603050405020304" pitchFamily="18" charset="0"/>
              </a:rPr>
              <a:t>当喷嘴移动时，打印头方向也要不断的调整，</a:t>
            </a:r>
            <a:r>
              <a:rPr lang="zh-CN" altLang="zh-CN" dirty="0">
                <a:ea typeface="等线" panose="02010600030101010101" pitchFamily="2" charset="-122"/>
                <a:cs typeface="Times New Roman" panose="02020603050405020304" pitchFamily="18" charset="0"/>
              </a:rPr>
              <a:t>确保</a:t>
            </a:r>
            <a:r>
              <a:rPr lang="zh-CN" altLang="en-US" dirty="0">
                <a:solidFill>
                  <a:srgbClr val="FF0000"/>
                </a:solidFill>
                <a:ea typeface="等线" panose="02010600030101010101" pitchFamily="2" charset="-122"/>
                <a:cs typeface="Times New Roman" panose="02020603050405020304" pitchFamily="18" charset="0"/>
              </a:rPr>
              <a:t>打印头</a:t>
            </a:r>
            <a:r>
              <a:rPr lang="zh-CN" altLang="zh-CN" dirty="0">
                <a:solidFill>
                  <a:srgbClr val="FF0000"/>
                </a:solidFill>
                <a:ea typeface="等线" panose="02010600030101010101" pitchFamily="2" charset="-122"/>
                <a:cs typeface="Times New Roman" panose="02020603050405020304" pitchFamily="18" charset="0"/>
              </a:rPr>
              <a:t>轴线始终与表面垂直</a:t>
            </a:r>
            <a:r>
              <a:rPr lang="zh-CN" altLang="zh-CN" dirty="0">
                <a:ea typeface="等线" panose="02010600030101010101" pitchFamily="2" charset="-122"/>
                <a:cs typeface="Times New Roman" panose="02020603050405020304" pitchFamily="18" charset="0"/>
              </a:rPr>
              <a:t>，从而可以精确沉积并且通过施加来自</a:t>
            </a:r>
            <a:r>
              <a:rPr lang="zh-CN" altLang="en-US" dirty="0">
                <a:ea typeface="等线" panose="02010600030101010101" pitchFamily="2" charset="-122"/>
                <a:cs typeface="Times New Roman" panose="02020603050405020304" pitchFamily="18" charset="0"/>
              </a:rPr>
              <a:t>打印头</a:t>
            </a:r>
            <a:r>
              <a:rPr lang="zh-CN" altLang="zh-CN" dirty="0">
                <a:ea typeface="等线" panose="02010600030101010101" pitchFamily="2" charset="-122"/>
                <a:cs typeface="Times New Roman" panose="02020603050405020304" pitchFamily="18" charset="0"/>
              </a:rPr>
              <a:t>尖端的垂直力而连接到前一层</a:t>
            </a:r>
            <a:r>
              <a:rPr lang="zh-CN" altLang="en-US" dirty="0">
                <a:ea typeface="等线"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212423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26DEF3-DCAD-448C-BBB6-B988F59EC63E}"/>
              </a:ext>
            </a:extLst>
          </p:cNvPr>
          <p:cNvSpPr txBox="1"/>
          <p:nvPr/>
        </p:nvSpPr>
        <p:spPr>
          <a:xfrm>
            <a:off x="589239" y="843677"/>
            <a:ext cx="3859619" cy="5170646"/>
          </a:xfrm>
          <a:prstGeom prst="rect">
            <a:avLst/>
          </a:prstGeom>
          <a:noFill/>
        </p:spPr>
        <p:txBody>
          <a:bodyPr wrap="square" rtlCol="0">
            <a:spAutoFit/>
          </a:bodyPr>
          <a:lstStyle/>
          <a:p>
            <a:pPr>
              <a:lnSpc>
                <a:spcPct val="150000"/>
              </a:lnSpc>
            </a:pPr>
            <a:r>
              <a:rPr lang="en-US" altLang="zh-CN" sz="2000" dirty="0"/>
              <a:t>1.</a:t>
            </a:r>
            <a:r>
              <a:rPr lang="zh-CN" altLang="en-US" sz="2000" dirty="0"/>
              <a:t>曲面切片</a:t>
            </a:r>
            <a:endParaRPr lang="en-US" altLang="zh-CN" sz="2000" dirty="0"/>
          </a:p>
          <a:p>
            <a:pPr>
              <a:lnSpc>
                <a:spcPct val="150000"/>
              </a:lnSpc>
            </a:pPr>
            <a:endParaRPr lang="en-US" altLang="zh-CN" sz="2000" dirty="0"/>
          </a:p>
          <a:p>
            <a:pPr marL="457200" indent="-457200">
              <a:lnSpc>
                <a:spcPct val="150000"/>
              </a:lnSpc>
              <a:buFont typeface="+mj-ea"/>
              <a:buAutoNum type="circleNumDbPlain"/>
            </a:pPr>
            <a:r>
              <a:rPr lang="zh-CN" altLang="zh-CN" sz="2000" dirty="0"/>
              <a:t>第一层是基于零件表面通过表面拟合</a:t>
            </a:r>
            <a:r>
              <a:rPr lang="zh-CN" altLang="en-US" sz="2000" dirty="0"/>
              <a:t>（</a:t>
            </a:r>
            <a:r>
              <a:rPr lang="en-US" altLang="zh-CN" sz="2000" dirty="0"/>
              <a:t>B</a:t>
            </a:r>
            <a:r>
              <a:rPr lang="zh-CN" altLang="en-US" sz="2000" dirty="0"/>
              <a:t>样条曲面）</a:t>
            </a:r>
            <a:r>
              <a:rPr lang="zh-CN" altLang="zh-CN" sz="2000" dirty="0"/>
              <a:t>的几何特性生成的</a:t>
            </a:r>
            <a:r>
              <a:rPr lang="zh-CN" altLang="en-US" sz="2000" dirty="0"/>
              <a:t>。</a:t>
            </a:r>
            <a:endParaRPr lang="en-US" altLang="zh-CN" sz="2000" dirty="0"/>
          </a:p>
          <a:p>
            <a:pPr marL="457200" indent="-457200">
              <a:lnSpc>
                <a:spcPct val="150000"/>
              </a:lnSpc>
              <a:buFont typeface="+mj-ea"/>
              <a:buAutoNum type="circleNumDbPlain"/>
            </a:pPr>
            <a:endParaRPr lang="en-US" altLang="zh-CN" sz="2000" dirty="0"/>
          </a:p>
          <a:p>
            <a:pPr marL="457200" indent="-457200">
              <a:lnSpc>
                <a:spcPct val="150000"/>
              </a:lnSpc>
              <a:buFont typeface="+mj-ea"/>
              <a:buAutoNum type="circleNumDbPlain"/>
            </a:pPr>
            <a:r>
              <a:rPr lang="zh-CN" altLang="zh-CN" sz="2000" dirty="0"/>
              <a:t>通过</a:t>
            </a:r>
            <a:r>
              <a:rPr lang="zh-CN" altLang="zh-CN" sz="2000" dirty="0">
                <a:solidFill>
                  <a:srgbClr val="FF0000"/>
                </a:solidFill>
              </a:rPr>
              <a:t>偏移表面</a:t>
            </a:r>
            <a:r>
              <a:rPr lang="zh-CN" altLang="zh-CN" sz="2000" dirty="0"/>
              <a:t>来获得切片表面。 </a:t>
            </a:r>
            <a:endParaRPr lang="en-US" altLang="zh-CN" sz="2000" dirty="0"/>
          </a:p>
          <a:p>
            <a:pPr>
              <a:lnSpc>
                <a:spcPct val="150000"/>
              </a:lnSpc>
            </a:pPr>
            <a:r>
              <a:rPr lang="en-US" altLang="zh-CN" sz="2000" dirty="0"/>
              <a:t>      </a:t>
            </a:r>
            <a:r>
              <a:rPr lang="zh-CN" altLang="zh-CN" sz="2000" dirty="0"/>
              <a:t>为了保证切片表面之间的距离保持恒定的层厚度，原始表面上的点应该沿着其法线方向偏移。</a:t>
            </a:r>
            <a:endParaRPr lang="zh-CN" altLang="en-US" sz="2000" dirty="0"/>
          </a:p>
        </p:txBody>
      </p:sp>
      <p:sp>
        <p:nvSpPr>
          <p:cNvPr id="3" name="文本框 2">
            <a:extLst>
              <a:ext uri="{FF2B5EF4-FFF2-40B4-BE49-F238E27FC236}">
                <a16:creationId xmlns:a16="http://schemas.microsoft.com/office/drawing/2014/main" id="{5A196E24-5C20-416D-8242-602A0313B1BB}"/>
              </a:ext>
            </a:extLst>
          </p:cNvPr>
          <p:cNvSpPr txBox="1"/>
          <p:nvPr/>
        </p:nvSpPr>
        <p:spPr>
          <a:xfrm>
            <a:off x="404037" y="223284"/>
            <a:ext cx="2434856" cy="461665"/>
          </a:xfrm>
          <a:prstGeom prst="rect">
            <a:avLst/>
          </a:prstGeom>
          <a:noFill/>
        </p:spPr>
        <p:txBody>
          <a:bodyPr wrap="square" rtlCol="0">
            <a:spAutoFit/>
          </a:bodyPr>
          <a:lstStyle/>
          <a:p>
            <a:r>
              <a:rPr lang="zh-CN" altLang="en-US" sz="2400" dirty="0"/>
              <a:t>工艺规划</a:t>
            </a:r>
          </a:p>
        </p:txBody>
      </p:sp>
      <p:pic>
        <p:nvPicPr>
          <p:cNvPr id="4" name="图片 3">
            <a:extLst>
              <a:ext uri="{FF2B5EF4-FFF2-40B4-BE49-F238E27FC236}">
                <a16:creationId xmlns:a16="http://schemas.microsoft.com/office/drawing/2014/main" id="{243D239B-4196-43B7-A50F-FF74E9B40286}"/>
              </a:ext>
            </a:extLst>
          </p:cNvPr>
          <p:cNvPicPr>
            <a:picLocks noChangeAspect="1"/>
          </p:cNvPicPr>
          <p:nvPr/>
        </p:nvPicPr>
        <p:blipFill>
          <a:blip r:embed="rId2"/>
          <a:stretch>
            <a:fillRect/>
          </a:stretch>
        </p:blipFill>
        <p:spPr>
          <a:xfrm>
            <a:off x="5267565" y="116958"/>
            <a:ext cx="3287196" cy="6858000"/>
          </a:xfrm>
          <a:prstGeom prst="rect">
            <a:avLst/>
          </a:prstGeom>
        </p:spPr>
      </p:pic>
    </p:spTree>
    <p:extLst>
      <p:ext uri="{BB962C8B-B14F-4D97-AF65-F5344CB8AC3E}">
        <p14:creationId xmlns:p14="http://schemas.microsoft.com/office/powerpoint/2010/main" val="336713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1B0A6FB0-CFFE-465B-93FB-E62BE3ED043F}"/>
              </a:ext>
            </a:extLst>
          </p:cNvPr>
          <p:cNvGraphicFramePr/>
          <p:nvPr>
            <p:extLst>
              <p:ext uri="{D42A27DB-BD31-4B8C-83A1-F6EECF244321}">
                <p14:modId xmlns:p14="http://schemas.microsoft.com/office/powerpoint/2010/main" val="137799892"/>
              </p:ext>
            </p:extLst>
          </p:nvPr>
        </p:nvGraphicFramePr>
        <p:xfrm>
          <a:off x="0" y="-563522"/>
          <a:ext cx="10033591" cy="6241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56289F22-8FF0-40E5-99CE-89B038B84496}"/>
              </a:ext>
            </a:extLst>
          </p:cNvPr>
          <p:cNvSpPr txBox="1"/>
          <p:nvPr/>
        </p:nvSpPr>
        <p:spPr>
          <a:xfrm>
            <a:off x="1775637" y="903771"/>
            <a:ext cx="7198242" cy="369332"/>
          </a:xfrm>
          <a:prstGeom prst="rect">
            <a:avLst/>
          </a:prstGeom>
          <a:noFill/>
        </p:spPr>
        <p:txBody>
          <a:bodyPr wrap="square" rtlCol="0">
            <a:spAutoFit/>
          </a:bodyPr>
          <a:lstStyle/>
          <a:p>
            <a:r>
              <a:rPr lang="en-US" altLang="zh-CN" dirty="0"/>
              <a:t>The International Journal of Advanced Manufacturing Technology   2017.3</a:t>
            </a:r>
            <a:endParaRPr lang="zh-CN" altLang="en-US" dirty="0"/>
          </a:p>
        </p:txBody>
      </p:sp>
      <p:sp>
        <p:nvSpPr>
          <p:cNvPr id="4" name="文本框 3">
            <a:extLst>
              <a:ext uri="{FF2B5EF4-FFF2-40B4-BE49-F238E27FC236}">
                <a16:creationId xmlns:a16="http://schemas.microsoft.com/office/drawing/2014/main" id="{544F5158-B27C-4E6C-9D10-DFB76235A9A2}"/>
              </a:ext>
            </a:extLst>
          </p:cNvPr>
          <p:cNvSpPr txBox="1"/>
          <p:nvPr/>
        </p:nvSpPr>
        <p:spPr>
          <a:xfrm>
            <a:off x="2371060" y="2198435"/>
            <a:ext cx="6507125" cy="369332"/>
          </a:xfrm>
          <a:prstGeom prst="rect">
            <a:avLst/>
          </a:prstGeom>
          <a:noFill/>
        </p:spPr>
        <p:txBody>
          <a:bodyPr wrap="square" rtlCol="0">
            <a:spAutoFit/>
          </a:bodyPr>
          <a:lstStyle/>
          <a:p>
            <a:r>
              <a:rPr lang="en-US" altLang="zh-CN" dirty="0"/>
              <a:t>Robotics and Computer–Integrated Manufacturing                2017.4</a:t>
            </a:r>
            <a:endParaRPr lang="zh-CN" altLang="en-US" dirty="0"/>
          </a:p>
        </p:txBody>
      </p:sp>
      <p:sp>
        <p:nvSpPr>
          <p:cNvPr id="5" name="文本框 4">
            <a:extLst>
              <a:ext uri="{FF2B5EF4-FFF2-40B4-BE49-F238E27FC236}">
                <a16:creationId xmlns:a16="http://schemas.microsoft.com/office/drawing/2014/main" id="{C7313760-C8EF-4AA4-A04A-2A6D0B237A6F}"/>
              </a:ext>
            </a:extLst>
          </p:cNvPr>
          <p:cNvSpPr txBox="1"/>
          <p:nvPr/>
        </p:nvSpPr>
        <p:spPr>
          <a:xfrm>
            <a:off x="1775637" y="3568780"/>
            <a:ext cx="7336464" cy="369332"/>
          </a:xfrm>
          <a:prstGeom prst="rect">
            <a:avLst/>
          </a:prstGeom>
          <a:noFill/>
        </p:spPr>
        <p:txBody>
          <a:bodyPr wrap="square" rtlCol="0">
            <a:spAutoFit/>
          </a:bodyPr>
          <a:lstStyle/>
          <a:p>
            <a:r>
              <a:rPr lang="en-US" altLang="zh-CN" dirty="0"/>
              <a:t>International Journal of Computer Integrated Manufacturing           2017.3</a:t>
            </a:r>
            <a:endParaRPr lang="zh-CN" altLang="en-US" dirty="0"/>
          </a:p>
        </p:txBody>
      </p:sp>
      <p:sp>
        <p:nvSpPr>
          <p:cNvPr id="6" name="文本框 5">
            <a:extLst>
              <a:ext uri="{FF2B5EF4-FFF2-40B4-BE49-F238E27FC236}">
                <a16:creationId xmlns:a16="http://schemas.microsoft.com/office/drawing/2014/main" id="{2F0429B8-F320-4D1E-A62F-DD729A7430FE}"/>
              </a:ext>
            </a:extLst>
          </p:cNvPr>
          <p:cNvSpPr txBox="1"/>
          <p:nvPr/>
        </p:nvSpPr>
        <p:spPr>
          <a:xfrm>
            <a:off x="1637414" y="4939125"/>
            <a:ext cx="7336465" cy="369332"/>
          </a:xfrm>
          <a:prstGeom prst="rect">
            <a:avLst/>
          </a:prstGeom>
          <a:noFill/>
        </p:spPr>
        <p:txBody>
          <a:bodyPr wrap="square" rtlCol="0">
            <a:spAutoFit/>
          </a:bodyPr>
          <a:lstStyle/>
          <a:p>
            <a:r>
              <a:rPr lang="en-US" altLang="zh-CN" dirty="0"/>
              <a:t>The International Journal of Advanced Manufacturing Technology     2016.11</a:t>
            </a:r>
            <a:endParaRPr lang="zh-CN" altLang="en-US" dirty="0"/>
          </a:p>
        </p:txBody>
      </p:sp>
      <p:sp>
        <p:nvSpPr>
          <p:cNvPr id="7" name="文本框 6">
            <a:extLst>
              <a:ext uri="{FF2B5EF4-FFF2-40B4-BE49-F238E27FC236}">
                <a16:creationId xmlns:a16="http://schemas.microsoft.com/office/drawing/2014/main" id="{A21F9824-25B3-4FE1-9E9F-D8C8D7C38270}"/>
              </a:ext>
            </a:extLst>
          </p:cNvPr>
          <p:cNvSpPr txBox="1"/>
          <p:nvPr/>
        </p:nvSpPr>
        <p:spPr>
          <a:xfrm>
            <a:off x="-10633" y="6002956"/>
            <a:ext cx="9122734"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just"/>
            <a:r>
              <a:rPr lang="zh-CN" altLang="en-US" sz="2400" dirty="0"/>
              <a:t>赵海明</a:t>
            </a:r>
            <a:r>
              <a:rPr lang="en-US" altLang="zh-CN" sz="2400" dirty="0"/>
              <a:t>   </a:t>
            </a:r>
            <a:r>
              <a:rPr lang="zh-CN" altLang="en-US" sz="2400" dirty="0"/>
              <a:t>   </a:t>
            </a:r>
            <a:r>
              <a:rPr lang="en-US" altLang="zh-CN" sz="2400" dirty="0"/>
              <a:t>Robotics and Computer–Integrated Manufacturing     2017.11 </a:t>
            </a:r>
          </a:p>
        </p:txBody>
      </p:sp>
    </p:spTree>
    <p:extLst>
      <p:ext uri="{BB962C8B-B14F-4D97-AF65-F5344CB8AC3E}">
        <p14:creationId xmlns:p14="http://schemas.microsoft.com/office/powerpoint/2010/main" val="1822994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1A86E9-A1C8-4EF8-B750-B76E4362DD76}"/>
              </a:ext>
            </a:extLst>
          </p:cNvPr>
          <p:cNvPicPr>
            <a:picLocks noChangeAspect="1"/>
          </p:cNvPicPr>
          <p:nvPr/>
        </p:nvPicPr>
        <p:blipFill>
          <a:blip r:embed="rId2"/>
          <a:stretch>
            <a:fillRect/>
          </a:stretch>
        </p:blipFill>
        <p:spPr>
          <a:xfrm>
            <a:off x="2494628" y="1899868"/>
            <a:ext cx="4605455" cy="2945680"/>
          </a:xfrm>
          <a:prstGeom prst="rect">
            <a:avLst/>
          </a:prstGeom>
        </p:spPr>
      </p:pic>
      <p:sp>
        <p:nvSpPr>
          <p:cNvPr id="5" name="文本框 4">
            <a:extLst>
              <a:ext uri="{FF2B5EF4-FFF2-40B4-BE49-F238E27FC236}">
                <a16:creationId xmlns:a16="http://schemas.microsoft.com/office/drawing/2014/main" id="{23B4F1CE-E178-4E38-8A93-DE1F288561D0}"/>
              </a:ext>
            </a:extLst>
          </p:cNvPr>
          <p:cNvSpPr txBox="1"/>
          <p:nvPr/>
        </p:nvSpPr>
        <p:spPr>
          <a:xfrm>
            <a:off x="1520453" y="1576703"/>
            <a:ext cx="1828801" cy="369332"/>
          </a:xfrm>
          <a:prstGeom prst="rect">
            <a:avLst/>
          </a:prstGeom>
          <a:noFill/>
        </p:spPr>
        <p:txBody>
          <a:bodyPr wrap="square" rtlCol="0">
            <a:spAutoFit/>
          </a:bodyPr>
          <a:lstStyle/>
          <a:p>
            <a:r>
              <a:rPr lang="zh-CN" altLang="zh-CN" dirty="0"/>
              <a:t>空隙曲线</a:t>
            </a:r>
            <a:r>
              <a:rPr lang="zh-CN" altLang="en-US" dirty="0"/>
              <a:t>（虚线）</a:t>
            </a:r>
          </a:p>
        </p:txBody>
      </p:sp>
      <p:cxnSp>
        <p:nvCxnSpPr>
          <p:cNvPr id="7" name="直接箭头连接符 6">
            <a:extLst>
              <a:ext uri="{FF2B5EF4-FFF2-40B4-BE49-F238E27FC236}">
                <a16:creationId xmlns:a16="http://schemas.microsoft.com/office/drawing/2014/main" id="{74968B99-B9A2-4A37-9373-4BA29D2A0844}"/>
              </a:ext>
            </a:extLst>
          </p:cNvPr>
          <p:cNvCxnSpPr>
            <a:cxnSpLocks/>
          </p:cNvCxnSpPr>
          <p:nvPr/>
        </p:nvCxnSpPr>
        <p:spPr>
          <a:xfrm>
            <a:off x="2934583" y="1992201"/>
            <a:ext cx="414671"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676AFE4-6F5A-4154-80F4-1231C801CE89}"/>
              </a:ext>
            </a:extLst>
          </p:cNvPr>
          <p:cNvSpPr txBox="1"/>
          <p:nvPr/>
        </p:nvSpPr>
        <p:spPr>
          <a:xfrm>
            <a:off x="138221" y="148856"/>
            <a:ext cx="2296632" cy="369332"/>
          </a:xfrm>
          <a:prstGeom prst="rect">
            <a:avLst/>
          </a:prstGeom>
          <a:noFill/>
        </p:spPr>
        <p:txBody>
          <a:bodyPr wrap="square" rtlCol="0">
            <a:spAutoFit/>
          </a:bodyPr>
          <a:lstStyle/>
          <a:p>
            <a:r>
              <a:rPr lang="en-US" altLang="zh-CN" dirty="0"/>
              <a:t>2.</a:t>
            </a:r>
            <a:r>
              <a:rPr lang="zh-CN" altLang="en-US" dirty="0"/>
              <a:t>路径规划</a:t>
            </a:r>
          </a:p>
        </p:txBody>
      </p:sp>
    </p:spTree>
    <p:extLst>
      <p:ext uri="{BB962C8B-B14F-4D97-AF65-F5344CB8AC3E}">
        <p14:creationId xmlns:p14="http://schemas.microsoft.com/office/powerpoint/2010/main" val="1717394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AF735AB-5143-45AD-ABF5-8BCC939A1BAD}"/>
              </a:ext>
            </a:extLst>
          </p:cNvPr>
          <p:cNvPicPr>
            <a:picLocks noChangeAspect="1"/>
          </p:cNvPicPr>
          <p:nvPr/>
        </p:nvPicPr>
        <p:blipFill>
          <a:blip r:embed="rId2"/>
          <a:stretch>
            <a:fillRect/>
          </a:stretch>
        </p:blipFill>
        <p:spPr>
          <a:xfrm>
            <a:off x="1775638" y="194155"/>
            <a:ext cx="5720316" cy="3625746"/>
          </a:xfrm>
          <a:prstGeom prst="rect">
            <a:avLst/>
          </a:prstGeom>
        </p:spPr>
      </p:pic>
      <p:pic>
        <p:nvPicPr>
          <p:cNvPr id="3" name="图片 2">
            <a:extLst>
              <a:ext uri="{FF2B5EF4-FFF2-40B4-BE49-F238E27FC236}">
                <a16:creationId xmlns:a16="http://schemas.microsoft.com/office/drawing/2014/main" id="{7C32E1CF-4900-43BF-9E7A-2AC0BE2B2577}"/>
              </a:ext>
            </a:extLst>
          </p:cNvPr>
          <p:cNvPicPr>
            <a:picLocks noChangeAspect="1"/>
          </p:cNvPicPr>
          <p:nvPr/>
        </p:nvPicPr>
        <p:blipFill>
          <a:blip r:embed="rId3"/>
          <a:stretch>
            <a:fillRect/>
          </a:stretch>
        </p:blipFill>
        <p:spPr>
          <a:xfrm>
            <a:off x="63796" y="3932045"/>
            <a:ext cx="9144000" cy="2651512"/>
          </a:xfrm>
          <a:prstGeom prst="rect">
            <a:avLst/>
          </a:prstGeom>
        </p:spPr>
      </p:pic>
    </p:spTree>
    <p:extLst>
      <p:ext uri="{BB962C8B-B14F-4D97-AF65-F5344CB8AC3E}">
        <p14:creationId xmlns:p14="http://schemas.microsoft.com/office/powerpoint/2010/main" val="777994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B5769D-23B1-4A1B-894B-AB5522FBE70F}"/>
              </a:ext>
            </a:extLst>
          </p:cNvPr>
          <p:cNvSpPr txBox="1"/>
          <p:nvPr/>
        </p:nvSpPr>
        <p:spPr>
          <a:xfrm>
            <a:off x="1041991" y="1063255"/>
            <a:ext cx="7262037" cy="4570482"/>
          </a:xfrm>
          <a:prstGeom prst="rect">
            <a:avLst/>
          </a:prstGeom>
          <a:noFill/>
        </p:spPr>
        <p:txBody>
          <a:bodyPr wrap="square" rtlCol="0">
            <a:spAutoFit/>
          </a:bodyPr>
          <a:lstStyle/>
          <a:p>
            <a:pPr>
              <a:lnSpc>
                <a:spcPct val="150000"/>
              </a:lnSpc>
            </a:pPr>
            <a:r>
              <a:rPr lang="zh-CN" altLang="en-US" sz="2000" dirty="0"/>
              <a:t>本文主要成果：</a:t>
            </a:r>
            <a:endParaRPr lang="en-US" altLang="zh-CN" sz="2000" dirty="0"/>
          </a:p>
          <a:p>
            <a:pPr>
              <a:lnSpc>
                <a:spcPct val="150000"/>
              </a:lnSpc>
            </a:pPr>
            <a:r>
              <a:rPr lang="en-US" altLang="zh-CN" sz="2000" dirty="0"/>
              <a:t>1.</a:t>
            </a:r>
            <a:r>
              <a:rPr lang="zh-CN" altLang="zh-CN" sz="2000" dirty="0"/>
              <a:t>计算喷嘴头与下层之间的距离。</a:t>
            </a:r>
            <a:endParaRPr lang="en-US" altLang="zh-CN" sz="2000" dirty="0"/>
          </a:p>
          <a:p>
            <a:pPr>
              <a:lnSpc>
                <a:spcPct val="150000"/>
              </a:lnSpc>
            </a:pPr>
            <a:r>
              <a:rPr lang="zh-CN" altLang="zh-CN" sz="2000" dirty="0"/>
              <a:t>为了获得理想的沉积曲面，分析了影响喷嘴尖端与下层之间距离的因素。建立喷嘴距离与运动方向的关系</a:t>
            </a:r>
            <a:r>
              <a:rPr lang="zh-CN" altLang="en-US" sz="2000" dirty="0"/>
              <a:t>。</a:t>
            </a:r>
            <a:endParaRPr lang="en-US" altLang="zh-CN" sz="2000" dirty="0"/>
          </a:p>
          <a:p>
            <a:pPr>
              <a:lnSpc>
                <a:spcPct val="150000"/>
              </a:lnSpc>
            </a:pPr>
            <a:r>
              <a:rPr lang="en-US" altLang="zh-CN" sz="2000" dirty="0"/>
              <a:t>2.</a:t>
            </a:r>
            <a:r>
              <a:rPr lang="zh-CN" altLang="zh-CN" sz="2000" dirty="0"/>
              <a:t>两个倾角</a:t>
            </a:r>
            <a:r>
              <a:rPr lang="zh-CN" altLang="en-US" sz="2000" dirty="0"/>
              <a:t>。</a:t>
            </a:r>
            <a:endParaRPr lang="en-US" altLang="zh-CN" sz="2000" dirty="0"/>
          </a:p>
          <a:p>
            <a:pPr>
              <a:lnSpc>
                <a:spcPct val="150000"/>
              </a:lnSpc>
            </a:pPr>
            <a:r>
              <a:rPr lang="zh-CN" altLang="zh-CN" sz="2000" dirty="0"/>
              <a:t>一个是沿着与沉积的</a:t>
            </a:r>
            <a:r>
              <a:rPr lang="zh-CN" altLang="en-US" sz="2000" dirty="0"/>
              <a:t>细丝</a:t>
            </a:r>
            <a:r>
              <a:rPr lang="zh-CN" altLang="zh-CN" sz="2000" dirty="0"/>
              <a:t>相切的方向，另一个是沿着垂直于沉积</a:t>
            </a:r>
            <a:r>
              <a:rPr lang="zh-CN" altLang="en-US" sz="2000" dirty="0"/>
              <a:t>细丝</a:t>
            </a:r>
            <a:r>
              <a:rPr lang="zh-CN" altLang="zh-CN" sz="2000" dirty="0"/>
              <a:t>的方向</a:t>
            </a:r>
            <a:r>
              <a:rPr lang="zh-CN" altLang="en-US" sz="2000" dirty="0"/>
              <a:t>。</a:t>
            </a:r>
            <a:endParaRPr lang="en-US" altLang="zh-CN" sz="2000" dirty="0"/>
          </a:p>
          <a:p>
            <a:pPr>
              <a:lnSpc>
                <a:spcPct val="150000"/>
              </a:lnSpc>
            </a:pPr>
            <a:r>
              <a:rPr lang="en-US" altLang="zh-CN" dirty="0"/>
              <a:t>3.</a:t>
            </a:r>
            <a:r>
              <a:rPr lang="zh-CN" altLang="en-US" dirty="0"/>
              <a:t> </a:t>
            </a:r>
            <a:r>
              <a:rPr lang="zh-CN" altLang="zh-CN" dirty="0"/>
              <a:t>沉积纤维的横截面形状</a:t>
            </a:r>
            <a:r>
              <a:rPr lang="zh-CN" altLang="en-US" dirty="0"/>
              <a:t>。</a:t>
            </a:r>
            <a:endParaRPr lang="en-US" altLang="zh-CN" dirty="0"/>
          </a:p>
          <a:p>
            <a:pPr>
              <a:lnSpc>
                <a:spcPct val="150000"/>
              </a:lnSpc>
            </a:pPr>
            <a:r>
              <a:rPr lang="zh-CN" altLang="zh-CN" dirty="0"/>
              <a:t>这对于影响横向相邻纤维之间的粘合效果至关重要</a:t>
            </a:r>
            <a:r>
              <a:rPr lang="zh-CN" altLang="en-US" dirty="0"/>
              <a:t>。（本文细丝横截面确定为椭圆形）</a:t>
            </a:r>
            <a:endParaRPr lang="zh-CN" altLang="en-US" sz="2000" dirty="0"/>
          </a:p>
        </p:txBody>
      </p:sp>
    </p:spTree>
    <p:extLst>
      <p:ext uri="{BB962C8B-B14F-4D97-AF65-F5344CB8AC3E}">
        <p14:creationId xmlns:p14="http://schemas.microsoft.com/office/powerpoint/2010/main" val="4284169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680CD4-2E5D-44D8-93D1-DC61AEF8AB93}"/>
              </a:ext>
            </a:extLst>
          </p:cNvPr>
          <p:cNvSpPr txBox="1"/>
          <p:nvPr/>
        </p:nvSpPr>
        <p:spPr>
          <a:xfrm>
            <a:off x="223283" y="202019"/>
            <a:ext cx="691116" cy="369332"/>
          </a:xfrm>
          <a:prstGeom prst="rect">
            <a:avLst/>
          </a:prstGeom>
          <a:noFill/>
        </p:spPr>
        <p:txBody>
          <a:bodyPr wrap="square" rtlCol="0">
            <a:spAutoFit/>
          </a:bodyPr>
          <a:lstStyle/>
          <a:p>
            <a:r>
              <a:rPr lang="zh-CN" altLang="en-US" dirty="0"/>
              <a:t>总结</a:t>
            </a:r>
          </a:p>
        </p:txBody>
      </p:sp>
      <p:sp>
        <p:nvSpPr>
          <p:cNvPr id="5" name="文本框 4">
            <a:extLst>
              <a:ext uri="{FF2B5EF4-FFF2-40B4-BE49-F238E27FC236}">
                <a16:creationId xmlns:a16="http://schemas.microsoft.com/office/drawing/2014/main" id="{2BED5FC2-1A34-47C1-8898-FD27C7A5A89B}"/>
              </a:ext>
            </a:extLst>
          </p:cNvPr>
          <p:cNvSpPr txBox="1"/>
          <p:nvPr/>
        </p:nvSpPr>
        <p:spPr>
          <a:xfrm>
            <a:off x="1034015" y="571351"/>
            <a:ext cx="1541720" cy="461665"/>
          </a:xfrm>
          <a:prstGeom prst="rect">
            <a:avLst/>
          </a:prstGeom>
          <a:noFill/>
        </p:spPr>
        <p:txBody>
          <a:bodyPr wrap="square" rtlCol="0">
            <a:spAutoFit/>
          </a:bodyPr>
          <a:lstStyle/>
          <a:p>
            <a:r>
              <a:rPr lang="en-US" altLang="zh-CN" sz="2400" dirty="0"/>
              <a:t>problems</a:t>
            </a:r>
            <a:endParaRPr lang="zh-CN" altLang="en-US" sz="2400" dirty="0"/>
          </a:p>
        </p:txBody>
      </p:sp>
      <p:sp>
        <p:nvSpPr>
          <p:cNvPr id="6" name="文本框 5">
            <a:extLst>
              <a:ext uri="{FF2B5EF4-FFF2-40B4-BE49-F238E27FC236}">
                <a16:creationId xmlns:a16="http://schemas.microsoft.com/office/drawing/2014/main" id="{0A4DA78D-4CD6-4529-962C-996ED0D8D11D}"/>
              </a:ext>
            </a:extLst>
          </p:cNvPr>
          <p:cNvSpPr txBox="1"/>
          <p:nvPr/>
        </p:nvSpPr>
        <p:spPr>
          <a:xfrm>
            <a:off x="223281" y="1167071"/>
            <a:ext cx="3163185"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dirty="0"/>
              <a:t>1.</a:t>
            </a:r>
            <a:r>
              <a:rPr lang="zh-CN" altLang="en-US" sz="2400" dirty="0"/>
              <a:t>相邻路径之间的拐角</a:t>
            </a:r>
            <a:endParaRPr lang="en-US" altLang="zh-CN" sz="2400" dirty="0"/>
          </a:p>
          <a:p>
            <a:r>
              <a:rPr lang="en-US" altLang="zh-CN" sz="2400" dirty="0"/>
              <a:t>2.</a:t>
            </a:r>
            <a:r>
              <a:rPr lang="zh-CN" altLang="en-US" sz="2400" dirty="0"/>
              <a:t>不均匀的间距</a:t>
            </a:r>
          </a:p>
        </p:txBody>
      </p:sp>
      <p:sp>
        <p:nvSpPr>
          <p:cNvPr id="7" name="文本框 6">
            <a:extLst>
              <a:ext uri="{FF2B5EF4-FFF2-40B4-BE49-F238E27FC236}">
                <a16:creationId xmlns:a16="http://schemas.microsoft.com/office/drawing/2014/main" id="{DF1B54B3-01DC-40E0-9845-CAEA74A8739A}"/>
              </a:ext>
            </a:extLst>
          </p:cNvPr>
          <p:cNvSpPr txBox="1"/>
          <p:nvPr/>
        </p:nvSpPr>
        <p:spPr>
          <a:xfrm>
            <a:off x="4545415" y="1167070"/>
            <a:ext cx="4492255"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通过</a:t>
            </a:r>
            <a:r>
              <a:rPr lang="zh-CN" altLang="en-US" sz="2400" dirty="0">
                <a:solidFill>
                  <a:srgbClr val="FF0000"/>
                </a:solidFill>
              </a:rPr>
              <a:t>水平集</a:t>
            </a:r>
            <a:r>
              <a:rPr lang="zh-CN" altLang="en-US" sz="2400" dirty="0"/>
              <a:t>方法和图象的</a:t>
            </a:r>
            <a:r>
              <a:rPr lang="zh-CN" altLang="en-US" sz="2400" dirty="0">
                <a:solidFill>
                  <a:srgbClr val="FF0000"/>
                </a:solidFill>
              </a:rPr>
              <a:t>中轴线</a:t>
            </a:r>
            <a:r>
              <a:rPr lang="zh-CN" altLang="en-US" sz="2400" dirty="0"/>
              <a:t>形成</a:t>
            </a:r>
            <a:r>
              <a:rPr lang="zh-CN" altLang="en-US" sz="2400" dirty="0">
                <a:solidFill>
                  <a:srgbClr val="FF0000"/>
                </a:solidFill>
              </a:rPr>
              <a:t>等距偏移</a:t>
            </a:r>
            <a:r>
              <a:rPr lang="zh-CN" altLang="en-US" sz="2400" dirty="0"/>
              <a:t>拟合成一组曲线</a:t>
            </a:r>
          </a:p>
        </p:txBody>
      </p:sp>
      <p:sp>
        <p:nvSpPr>
          <p:cNvPr id="8" name="文本框 7">
            <a:extLst>
              <a:ext uri="{FF2B5EF4-FFF2-40B4-BE49-F238E27FC236}">
                <a16:creationId xmlns:a16="http://schemas.microsoft.com/office/drawing/2014/main" id="{DB22327E-2684-4691-8DF0-B59591BFF61F}"/>
              </a:ext>
            </a:extLst>
          </p:cNvPr>
          <p:cNvSpPr txBox="1"/>
          <p:nvPr/>
        </p:nvSpPr>
        <p:spPr>
          <a:xfrm>
            <a:off x="6020680" y="525184"/>
            <a:ext cx="1541720" cy="461665"/>
          </a:xfrm>
          <a:prstGeom prst="rect">
            <a:avLst/>
          </a:prstGeom>
          <a:noFill/>
        </p:spPr>
        <p:txBody>
          <a:bodyPr wrap="square" rtlCol="0">
            <a:spAutoFit/>
          </a:bodyPr>
          <a:lstStyle/>
          <a:p>
            <a:r>
              <a:rPr lang="en-US" altLang="zh-CN" sz="2400" dirty="0"/>
              <a:t>solutions</a:t>
            </a:r>
            <a:endParaRPr lang="zh-CN" altLang="en-US" sz="2400" dirty="0"/>
          </a:p>
        </p:txBody>
      </p:sp>
      <p:sp>
        <p:nvSpPr>
          <p:cNvPr id="9" name="文本框 8">
            <a:extLst>
              <a:ext uri="{FF2B5EF4-FFF2-40B4-BE49-F238E27FC236}">
                <a16:creationId xmlns:a16="http://schemas.microsoft.com/office/drawing/2014/main" id="{242673EA-C901-4CBA-A58C-32A9FE7779A0}"/>
              </a:ext>
            </a:extLst>
          </p:cNvPr>
          <p:cNvSpPr txBox="1"/>
          <p:nvPr/>
        </p:nvSpPr>
        <p:spPr>
          <a:xfrm>
            <a:off x="223283" y="2598003"/>
            <a:ext cx="3163185"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部件复杂打印头多次启动和关闭</a:t>
            </a:r>
          </a:p>
        </p:txBody>
      </p:sp>
      <p:sp>
        <p:nvSpPr>
          <p:cNvPr id="10" name="文本框 9">
            <a:extLst>
              <a:ext uri="{FF2B5EF4-FFF2-40B4-BE49-F238E27FC236}">
                <a16:creationId xmlns:a16="http://schemas.microsoft.com/office/drawing/2014/main" id="{DF0F4C8C-C537-4558-963D-FB02E09DF5A0}"/>
              </a:ext>
            </a:extLst>
          </p:cNvPr>
          <p:cNvSpPr txBox="1"/>
          <p:nvPr/>
        </p:nvSpPr>
        <p:spPr>
          <a:xfrm>
            <a:off x="4545413" y="2622076"/>
            <a:ext cx="4492255"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solidFill>
                  <a:srgbClr val="FF0000"/>
                </a:solidFill>
              </a:rPr>
              <a:t>分区</a:t>
            </a:r>
            <a:r>
              <a:rPr lang="en-US" altLang="zh-CN" sz="2400" dirty="0"/>
              <a:t>  </a:t>
            </a:r>
            <a:r>
              <a:rPr lang="zh-CN" altLang="en-US" sz="2400" dirty="0"/>
              <a:t>子路径</a:t>
            </a:r>
            <a:r>
              <a:rPr lang="zh-CN" altLang="en-US" sz="2400" dirty="0">
                <a:solidFill>
                  <a:srgbClr val="FF0000"/>
                </a:solidFill>
              </a:rPr>
              <a:t>内部填充</a:t>
            </a:r>
            <a:r>
              <a:rPr lang="zh-CN" altLang="en-US" sz="2400" dirty="0">
                <a:solidFill>
                  <a:schemeClr val="tx1"/>
                </a:solidFill>
              </a:rPr>
              <a:t>（</a:t>
            </a:r>
            <a:r>
              <a:rPr lang="en-US" altLang="zh-CN" dirty="0">
                <a:solidFill>
                  <a:schemeClr val="tx1"/>
                </a:solidFill>
              </a:rPr>
              <a:t>go and back</a:t>
            </a:r>
            <a:r>
              <a:rPr lang="zh-CN" altLang="en-US" sz="2400" dirty="0">
                <a:solidFill>
                  <a:schemeClr val="tx1"/>
                </a:solidFill>
              </a:rPr>
              <a:t>）</a:t>
            </a:r>
            <a:endParaRPr lang="en-US" altLang="zh-CN" sz="2400" dirty="0">
              <a:solidFill>
                <a:schemeClr val="tx1"/>
              </a:solidFill>
            </a:endParaRPr>
          </a:p>
          <a:p>
            <a:r>
              <a:rPr lang="zh-CN" altLang="en-US" sz="2400" dirty="0">
                <a:solidFill>
                  <a:srgbClr val="FF0000"/>
                </a:solidFill>
              </a:rPr>
              <a:t>连接</a:t>
            </a:r>
            <a:r>
              <a:rPr lang="zh-CN" altLang="en-US" sz="2400" dirty="0"/>
              <a:t>子路径</a:t>
            </a:r>
            <a:endParaRPr lang="en-US" altLang="zh-CN" sz="2400" dirty="0"/>
          </a:p>
        </p:txBody>
      </p:sp>
      <p:sp>
        <p:nvSpPr>
          <p:cNvPr id="11" name="文本框 10">
            <a:extLst>
              <a:ext uri="{FF2B5EF4-FFF2-40B4-BE49-F238E27FC236}">
                <a16:creationId xmlns:a16="http://schemas.microsoft.com/office/drawing/2014/main" id="{A8E9FDEB-8D7E-4E14-A6B7-7483B94A6E70}"/>
              </a:ext>
            </a:extLst>
          </p:cNvPr>
          <p:cNvSpPr txBox="1"/>
          <p:nvPr/>
        </p:nvSpPr>
        <p:spPr>
          <a:xfrm>
            <a:off x="223281" y="4136663"/>
            <a:ext cx="316318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长而窄的</a:t>
            </a:r>
            <a:r>
              <a:rPr lang="zh-CN" altLang="en-US" sz="2400" dirty="0">
                <a:solidFill>
                  <a:srgbClr val="FF0000"/>
                </a:solidFill>
              </a:rPr>
              <a:t>薄壁零件</a:t>
            </a:r>
          </a:p>
        </p:txBody>
      </p:sp>
      <p:sp>
        <p:nvSpPr>
          <p:cNvPr id="12" name="文本框 11">
            <a:extLst>
              <a:ext uri="{FF2B5EF4-FFF2-40B4-BE49-F238E27FC236}">
                <a16:creationId xmlns:a16="http://schemas.microsoft.com/office/drawing/2014/main" id="{A8DF2354-2C4E-4275-A47A-3B0AC9DB6726}"/>
              </a:ext>
            </a:extLst>
          </p:cNvPr>
          <p:cNvSpPr txBox="1"/>
          <p:nvPr/>
        </p:nvSpPr>
        <p:spPr>
          <a:xfrm>
            <a:off x="223281" y="5306335"/>
            <a:ext cx="3163185"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曲面</a:t>
            </a:r>
            <a:r>
              <a:rPr lang="en-US" altLang="zh-CN" sz="2400" dirty="0"/>
              <a:t>FDM</a:t>
            </a:r>
            <a:r>
              <a:rPr lang="zh-CN" altLang="en-US" sz="2400" dirty="0"/>
              <a:t>打印</a:t>
            </a:r>
          </a:p>
        </p:txBody>
      </p:sp>
      <p:sp>
        <p:nvSpPr>
          <p:cNvPr id="13" name="文本框 12">
            <a:extLst>
              <a:ext uri="{FF2B5EF4-FFF2-40B4-BE49-F238E27FC236}">
                <a16:creationId xmlns:a16="http://schemas.microsoft.com/office/drawing/2014/main" id="{96E5B385-7D5F-4F7D-B817-4F7935105AA9}"/>
              </a:ext>
            </a:extLst>
          </p:cNvPr>
          <p:cNvSpPr txBox="1"/>
          <p:nvPr/>
        </p:nvSpPr>
        <p:spPr>
          <a:xfrm>
            <a:off x="4545414" y="4136662"/>
            <a:ext cx="449225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solidFill>
                  <a:srgbClr val="FF0000"/>
                </a:solidFill>
              </a:rPr>
              <a:t>波纹</a:t>
            </a:r>
            <a:r>
              <a:rPr lang="zh-CN" altLang="en-US" sz="2400" dirty="0"/>
              <a:t>路径（减少打印时间和耗材）</a:t>
            </a:r>
            <a:endParaRPr lang="en-US" altLang="zh-CN" sz="2400" dirty="0"/>
          </a:p>
        </p:txBody>
      </p:sp>
      <p:sp>
        <p:nvSpPr>
          <p:cNvPr id="14" name="文本框 13">
            <a:extLst>
              <a:ext uri="{FF2B5EF4-FFF2-40B4-BE49-F238E27FC236}">
                <a16:creationId xmlns:a16="http://schemas.microsoft.com/office/drawing/2014/main" id="{FAA4867D-C02B-4B88-9C1F-BAD2FA5440DE}"/>
              </a:ext>
            </a:extLst>
          </p:cNvPr>
          <p:cNvSpPr txBox="1"/>
          <p:nvPr/>
        </p:nvSpPr>
        <p:spPr>
          <a:xfrm>
            <a:off x="4545413" y="5112873"/>
            <a:ext cx="4492255"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曲面切片</a:t>
            </a:r>
            <a:endParaRPr lang="en-US" altLang="zh-CN" sz="2400" dirty="0"/>
          </a:p>
          <a:p>
            <a:r>
              <a:rPr lang="zh-CN" altLang="en-US" sz="2400" dirty="0"/>
              <a:t>各层交替沉积</a:t>
            </a:r>
            <a:endParaRPr lang="en-US" altLang="zh-CN" sz="2400" dirty="0"/>
          </a:p>
        </p:txBody>
      </p:sp>
      <p:cxnSp>
        <p:nvCxnSpPr>
          <p:cNvPr id="16" name="直接箭头连接符 15">
            <a:extLst>
              <a:ext uri="{FF2B5EF4-FFF2-40B4-BE49-F238E27FC236}">
                <a16:creationId xmlns:a16="http://schemas.microsoft.com/office/drawing/2014/main" id="{64A05EF9-FC95-4B34-8C2C-9E3B92F5AAB3}"/>
              </a:ext>
            </a:extLst>
          </p:cNvPr>
          <p:cNvCxnSpPr>
            <a:stCxn id="6" idx="3"/>
            <a:endCxn id="7" idx="1"/>
          </p:cNvCxnSpPr>
          <p:nvPr/>
        </p:nvCxnSpPr>
        <p:spPr>
          <a:xfrm flipV="1">
            <a:off x="3386466" y="1582569"/>
            <a:ext cx="115894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0CC8293C-0750-4A80-B8CE-48454A40B0B8}"/>
              </a:ext>
            </a:extLst>
          </p:cNvPr>
          <p:cNvCxnSpPr/>
          <p:nvPr/>
        </p:nvCxnSpPr>
        <p:spPr>
          <a:xfrm flipV="1">
            <a:off x="3386466" y="3013499"/>
            <a:ext cx="115894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2CDF7CFA-5291-4949-9814-510E8F90AB16}"/>
              </a:ext>
            </a:extLst>
          </p:cNvPr>
          <p:cNvCxnSpPr/>
          <p:nvPr/>
        </p:nvCxnSpPr>
        <p:spPr>
          <a:xfrm flipV="1">
            <a:off x="3413047" y="4372901"/>
            <a:ext cx="115894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FEAA4F76-0718-42DA-8530-A3399305679A}"/>
              </a:ext>
            </a:extLst>
          </p:cNvPr>
          <p:cNvCxnSpPr/>
          <p:nvPr/>
        </p:nvCxnSpPr>
        <p:spPr>
          <a:xfrm flipV="1">
            <a:off x="3386464" y="5537166"/>
            <a:ext cx="115894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5481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C1F71B93-AD5C-428A-8E88-0A1F0E2B2DB1}"/>
              </a:ext>
            </a:extLst>
          </p:cNvPr>
          <p:cNvCxnSpPr/>
          <p:nvPr/>
        </p:nvCxnSpPr>
        <p:spPr>
          <a:xfrm>
            <a:off x="1712686" y="2119086"/>
            <a:ext cx="2800961" cy="905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8EF8BD7-3A00-4914-9320-BFFA5ECC8A53}"/>
              </a:ext>
            </a:extLst>
          </p:cNvPr>
          <p:cNvCxnSpPr/>
          <p:nvPr/>
        </p:nvCxnSpPr>
        <p:spPr>
          <a:xfrm flipV="1">
            <a:off x="2569029" y="3050138"/>
            <a:ext cx="1957318" cy="9848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304496-E21A-4E76-BFCE-CCAA15C01869}"/>
              </a:ext>
            </a:extLst>
          </p:cNvPr>
          <p:cNvCxnSpPr/>
          <p:nvPr/>
        </p:nvCxnSpPr>
        <p:spPr>
          <a:xfrm>
            <a:off x="4500947" y="3024738"/>
            <a:ext cx="3307739" cy="632862"/>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2F2E144D-EA26-495A-A3D4-A489F312C258}"/>
              </a:ext>
            </a:extLst>
          </p:cNvPr>
          <p:cNvGrpSpPr/>
          <p:nvPr/>
        </p:nvGrpSpPr>
        <p:grpSpPr>
          <a:xfrm>
            <a:off x="3495759" y="1982456"/>
            <a:ext cx="2129616" cy="2106754"/>
            <a:chOff x="3761296" y="1104900"/>
            <a:chExt cx="1566214" cy="1549400"/>
          </a:xfrm>
        </p:grpSpPr>
        <p:sp>
          <p:nvSpPr>
            <p:cNvPr id="26" name="椭圆 25">
              <a:extLst>
                <a:ext uri="{FF2B5EF4-FFF2-40B4-BE49-F238E27FC236}">
                  <a16:creationId xmlns:a16="http://schemas.microsoft.com/office/drawing/2014/main" id="{686B7822-76DF-4F2C-ADF2-2B3A7E390888}"/>
                </a:ext>
              </a:extLst>
            </p:cNvPr>
            <p:cNvSpPr/>
            <p:nvPr/>
          </p:nvSpPr>
          <p:spPr>
            <a:xfrm>
              <a:off x="3761296" y="1104900"/>
              <a:ext cx="1549400" cy="1549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8220E07-0ED1-4299-8E94-F0D3264BA6AC}"/>
                </a:ext>
              </a:extLst>
            </p:cNvPr>
            <p:cNvSpPr txBox="1"/>
            <p:nvPr/>
          </p:nvSpPr>
          <p:spPr>
            <a:xfrm>
              <a:off x="3778110" y="1669701"/>
              <a:ext cx="1549400" cy="384799"/>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我们怎么做</a:t>
              </a:r>
            </a:p>
          </p:txBody>
        </p:sp>
      </p:grpSp>
      <p:grpSp>
        <p:nvGrpSpPr>
          <p:cNvPr id="28" name="组合 27">
            <a:extLst>
              <a:ext uri="{FF2B5EF4-FFF2-40B4-BE49-F238E27FC236}">
                <a16:creationId xmlns:a16="http://schemas.microsoft.com/office/drawing/2014/main" id="{ED67CA1E-77C0-4F3E-BEB1-23D7D3780614}"/>
              </a:ext>
            </a:extLst>
          </p:cNvPr>
          <p:cNvGrpSpPr/>
          <p:nvPr/>
        </p:nvGrpSpPr>
        <p:grpSpPr>
          <a:xfrm>
            <a:off x="6644294" y="824337"/>
            <a:ext cx="1108427" cy="1108426"/>
            <a:chOff x="6608192" y="849600"/>
            <a:chExt cx="1037208" cy="1037208"/>
          </a:xfrm>
        </p:grpSpPr>
        <p:sp>
          <p:nvSpPr>
            <p:cNvPr id="29" name="椭圆 28">
              <a:extLst>
                <a:ext uri="{FF2B5EF4-FFF2-40B4-BE49-F238E27FC236}">
                  <a16:creationId xmlns:a16="http://schemas.microsoft.com/office/drawing/2014/main" id="{B789C9B9-D63C-423B-A002-CD271CFAC6E3}"/>
                </a:ext>
              </a:extLst>
            </p:cNvPr>
            <p:cNvSpPr/>
            <p:nvPr/>
          </p:nvSpPr>
          <p:spPr>
            <a:xfrm>
              <a:off x="6608192" y="849600"/>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48B20E46-4088-4A38-947B-4BD8130B2FAD}"/>
                </a:ext>
              </a:extLst>
            </p:cNvPr>
            <p:cNvSpPr txBox="1"/>
            <p:nvPr/>
          </p:nvSpPr>
          <p:spPr>
            <a:xfrm>
              <a:off x="6655000" y="1149900"/>
              <a:ext cx="943592" cy="547202"/>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增强学习算法</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DAF13643-7CAF-4C29-B61B-D203093A3DF3}"/>
              </a:ext>
            </a:extLst>
          </p:cNvPr>
          <p:cNvGrpSpPr/>
          <p:nvPr/>
        </p:nvGrpSpPr>
        <p:grpSpPr>
          <a:xfrm>
            <a:off x="1050177" y="1344624"/>
            <a:ext cx="1456766" cy="1456766"/>
            <a:chOff x="1533352" y="1121088"/>
            <a:chExt cx="1037208" cy="1037208"/>
          </a:xfrm>
        </p:grpSpPr>
        <p:sp>
          <p:nvSpPr>
            <p:cNvPr id="32" name="椭圆 31">
              <a:extLst>
                <a:ext uri="{FF2B5EF4-FFF2-40B4-BE49-F238E27FC236}">
                  <a16:creationId xmlns:a16="http://schemas.microsoft.com/office/drawing/2014/main" id="{D8D6C62C-94E1-4075-BCA9-32945126EDE6}"/>
                </a:ext>
              </a:extLst>
            </p:cNvPr>
            <p:cNvSpPr/>
            <p:nvPr/>
          </p:nvSpPr>
          <p:spPr>
            <a:xfrm>
              <a:off x="1533352" y="1121088"/>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D0C8E36-8E89-466D-8A97-608968C2BE9A}"/>
                </a:ext>
              </a:extLst>
            </p:cNvPr>
            <p:cNvSpPr txBox="1"/>
            <p:nvPr/>
          </p:nvSpPr>
          <p:spPr>
            <a:xfrm>
              <a:off x="1728373" y="1328028"/>
              <a:ext cx="646791" cy="59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区域分解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524A5553-EA3F-4DB1-9337-D11C70C972B4}"/>
              </a:ext>
            </a:extLst>
          </p:cNvPr>
          <p:cNvGrpSpPr/>
          <p:nvPr/>
        </p:nvGrpSpPr>
        <p:grpSpPr>
          <a:xfrm>
            <a:off x="7142055" y="3286563"/>
            <a:ext cx="1333250" cy="1333251"/>
            <a:chOff x="7901496" y="1877556"/>
            <a:chExt cx="1037208" cy="1037208"/>
          </a:xfrm>
        </p:grpSpPr>
        <p:sp>
          <p:nvSpPr>
            <p:cNvPr id="35" name="椭圆 34">
              <a:extLst>
                <a:ext uri="{FF2B5EF4-FFF2-40B4-BE49-F238E27FC236}">
                  <a16:creationId xmlns:a16="http://schemas.microsoft.com/office/drawing/2014/main" id="{7731EF41-D779-4B55-B592-5AD1985C5B53}"/>
                </a:ext>
              </a:extLst>
            </p:cNvPr>
            <p:cNvSpPr/>
            <p:nvPr/>
          </p:nvSpPr>
          <p:spPr>
            <a:xfrm>
              <a:off x="7901496" y="1877556"/>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AC06D90C-1995-433B-BEC9-6ACDABA97C22}"/>
                </a:ext>
              </a:extLst>
            </p:cNvPr>
            <p:cNvSpPr txBox="1"/>
            <p:nvPr/>
          </p:nvSpPr>
          <p:spPr>
            <a:xfrm>
              <a:off x="7953698" y="2171774"/>
              <a:ext cx="845731" cy="502816"/>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传统算法改进</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8FBED7B7-0FB0-4C6F-B4A6-35DC9E030FF5}"/>
              </a:ext>
            </a:extLst>
          </p:cNvPr>
          <p:cNvGrpSpPr/>
          <p:nvPr/>
        </p:nvGrpSpPr>
        <p:grpSpPr>
          <a:xfrm>
            <a:off x="1324083" y="3716384"/>
            <a:ext cx="1370039" cy="1370018"/>
            <a:chOff x="5312776" y="2183559"/>
            <a:chExt cx="1037224" cy="1037208"/>
          </a:xfrm>
        </p:grpSpPr>
        <p:sp>
          <p:nvSpPr>
            <p:cNvPr id="38" name="椭圆 37">
              <a:extLst>
                <a:ext uri="{FF2B5EF4-FFF2-40B4-BE49-F238E27FC236}">
                  <a16:creationId xmlns:a16="http://schemas.microsoft.com/office/drawing/2014/main" id="{CEECE3D9-3437-4145-8271-6B445E63BADC}"/>
                </a:ext>
              </a:extLst>
            </p:cNvPr>
            <p:cNvSpPr/>
            <p:nvPr/>
          </p:nvSpPr>
          <p:spPr>
            <a:xfrm>
              <a:off x="5312792" y="2183559"/>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DAD8817-CAAB-4F33-8F9D-14F022276213}"/>
                </a:ext>
              </a:extLst>
            </p:cNvPr>
            <p:cNvSpPr txBox="1"/>
            <p:nvPr/>
          </p:nvSpPr>
          <p:spPr>
            <a:xfrm>
              <a:off x="5312776" y="2496980"/>
              <a:ext cx="943825" cy="48932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子路径如何填充</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cxnSp>
        <p:nvCxnSpPr>
          <p:cNvPr id="40" name="直接连接符 39">
            <a:extLst>
              <a:ext uri="{FF2B5EF4-FFF2-40B4-BE49-F238E27FC236}">
                <a16:creationId xmlns:a16="http://schemas.microsoft.com/office/drawing/2014/main" id="{341F9EAA-19F6-4469-99BD-A0C2ABC9D3A6}"/>
              </a:ext>
            </a:extLst>
          </p:cNvPr>
          <p:cNvCxnSpPr>
            <a:cxnSpLocks/>
            <a:stCxn id="26" idx="7"/>
          </p:cNvCxnSpPr>
          <p:nvPr/>
        </p:nvCxnSpPr>
        <p:spPr>
          <a:xfrm flipV="1">
            <a:off x="5293987" y="1670938"/>
            <a:ext cx="1447055" cy="62004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A4EE2E1-7D71-40FC-986F-2CAB22561D05}"/>
              </a:ext>
            </a:extLst>
          </p:cNvPr>
          <p:cNvSpPr txBox="1"/>
          <p:nvPr/>
        </p:nvSpPr>
        <p:spPr>
          <a:xfrm>
            <a:off x="7643888" y="667255"/>
            <a:ext cx="722584" cy="338554"/>
          </a:xfrm>
          <a:prstGeom prst="rect">
            <a:avLst/>
          </a:prstGeom>
          <a:noFill/>
        </p:spPr>
        <p:txBody>
          <a:bodyPr wrap="square" rtlCol="0">
            <a:spAutoFit/>
          </a:bodyPr>
          <a:lstStyle/>
          <a:p>
            <a:r>
              <a:rPr lang="zh-CN" altLang="en-US" sz="1600" dirty="0"/>
              <a:t>效率？</a:t>
            </a:r>
          </a:p>
        </p:txBody>
      </p:sp>
      <p:sp>
        <p:nvSpPr>
          <p:cNvPr id="4" name="文本框 3">
            <a:extLst>
              <a:ext uri="{FF2B5EF4-FFF2-40B4-BE49-F238E27FC236}">
                <a16:creationId xmlns:a16="http://schemas.microsoft.com/office/drawing/2014/main" id="{5317A093-8C8A-4A49-AEEB-9231F51FCE8B}"/>
              </a:ext>
            </a:extLst>
          </p:cNvPr>
          <p:cNvSpPr txBox="1"/>
          <p:nvPr/>
        </p:nvSpPr>
        <p:spPr>
          <a:xfrm>
            <a:off x="7568569" y="4712362"/>
            <a:ext cx="1595805" cy="338554"/>
          </a:xfrm>
          <a:prstGeom prst="rect">
            <a:avLst/>
          </a:prstGeom>
          <a:noFill/>
        </p:spPr>
        <p:txBody>
          <a:bodyPr wrap="square" rtlCol="0">
            <a:spAutoFit/>
          </a:bodyPr>
          <a:lstStyle/>
          <a:p>
            <a:r>
              <a:rPr lang="zh-CN" altLang="en-US" sz="1600" dirty="0"/>
              <a:t>现有哪些改进？</a:t>
            </a:r>
          </a:p>
        </p:txBody>
      </p:sp>
    </p:spTree>
    <p:extLst>
      <p:ext uri="{BB962C8B-B14F-4D97-AF65-F5344CB8AC3E}">
        <p14:creationId xmlns:p14="http://schemas.microsoft.com/office/powerpoint/2010/main" val="265422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nodeType="withEffect">
                                  <p:stCondLst>
                                    <p:cond delay="25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25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17" presetClass="entr" presetSubtype="10"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5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strVal val="#ppt_h"/>
                                          </p:val>
                                        </p:tav>
                                        <p:tav tm="100000">
                                          <p:val>
                                            <p:strVal val="#ppt_h"/>
                                          </p:val>
                                        </p:tav>
                                      </p:tavLst>
                                    </p:anim>
                                  </p:childTnLst>
                                </p:cTn>
                              </p:par>
                              <p:par>
                                <p:cTn id="42" presetID="17" presetClass="entr" presetSubtype="10" fill="hold" nodeType="withEffect">
                                  <p:stCondLst>
                                    <p:cond delay="500"/>
                                  </p:stCondLst>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ppt_w</p:attrName>
                                        </p:attrNameLst>
                                      </p:cBhvr>
                                      <p:tavLst>
                                        <p:tav tm="0">
                                          <p:val>
                                            <p:fltVal val="0"/>
                                          </p:val>
                                        </p:tav>
                                        <p:tav tm="100000">
                                          <p:val>
                                            <p:strVal val="#ppt_w"/>
                                          </p:val>
                                        </p:tav>
                                      </p:tavLst>
                                    </p:anim>
                                    <p:anim calcmode="lin" valueType="num">
                                      <p:cBhvr>
                                        <p:cTn id="45" dur="500" fill="hold"/>
                                        <p:tgtEl>
                                          <p:spTgt spid="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4A8EE64-F802-4E31-939F-401D14CE8AE4}"/>
              </a:ext>
            </a:extLst>
          </p:cNvPr>
          <p:cNvSpPr/>
          <p:nvPr/>
        </p:nvSpPr>
        <p:spPr>
          <a:xfrm>
            <a:off x="318978" y="292410"/>
            <a:ext cx="9144000" cy="646331"/>
          </a:xfrm>
          <a:prstGeom prst="rect">
            <a:avLst/>
          </a:prstGeom>
        </p:spPr>
        <p:txBody>
          <a:bodyPr wrap="square">
            <a:spAutoFit/>
          </a:bodyPr>
          <a:lstStyle/>
          <a:p>
            <a:r>
              <a:rPr lang="en-US" altLang="zh-CN" dirty="0">
                <a:solidFill>
                  <a:srgbClr val="000000"/>
                </a:solidFill>
                <a:latin typeface="KDICA D+ Charis SIL"/>
              </a:rPr>
              <a:t>Inclined layer printing for fused deposition modeling without assisted supporting structure </a:t>
            </a:r>
          </a:p>
          <a:p>
            <a:r>
              <a:rPr lang="zh-CN" altLang="en-US" dirty="0"/>
              <a:t>用于熔融沉积造型的倾斜层打印而无需辅助支撑结构 </a:t>
            </a:r>
          </a:p>
        </p:txBody>
      </p:sp>
      <p:sp>
        <p:nvSpPr>
          <p:cNvPr id="3" name="文本框 2">
            <a:extLst>
              <a:ext uri="{FF2B5EF4-FFF2-40B4-BE49-F238E27FC236}">
                <a16:creationId xmlns:a16="http://schemas.microsoft.com/office/drawing/2014/main" id="{43EE1558-C1D8-4301-AA62-E3ED07D2BCB1}"/>
              </a:ext>
            </a:extLst>
          </p:cNvPr>
          <p:cNvSpPr txBox="1"/>
          <p:nvPr/>
        </p:nvSpPr>
        <p:spPr>
          <a:xfrm>
            <a:off x="669851" y="1903228"/>
            <a:ext cx="7804298" cy="3416320"/>
          </a:xfrm>
          <a:prstGeom prst="rect">
            <a:avLst/>
          </a:prstGeom>
          <a:noFill/>
        </p:spPr>
        <p:txBody>
          <a:bodyPr wrap="square" rtlCol="0">
            <a:spAutoFit/>
          </a:bodyPr>
          <a:lstStyle/>
          <a:p>
            <a:pPr>
              <a:lnSpc>
                <a:spcPct val="150000"/>
              </a:lnSpc>
            </a:pPr>
            <a:r>
              <a:rPr lang="zh-CN" altLang="en-US" sz="2400" dirty="0"/>
              <a:t>提出一种新颖而简单的印刷策略</a:t>
            </a:r>
            <a:r>
              <a:rPr lang="en-US" altLang="zh-CN" sz="2400" dirty="0"/>
              <a:t>——</a:t>
            </a:r>
            <a:r>
              <a:rPr lang="zh-CN" altLang="en-US" sz="2400" dirty="0"/>
              <a:t>倾斜层打印（</a:t>
            </a:r>
            <a:r>
              <a:rPr lang="en-US" altLang="zh-CN" sz="2400" dirty="0"/>
              <a:t>ILP</a:t>
            </a:r>
            <a:r>
              <a:rPr lang="zh-CN" altLang="en-US" sz="2400" dirty="0"/>
              <a:t>）。</a:t>
            </a:r>
            <a:endParaRPr lang="en-US" altLang="zh-CN" sz="2400" dirty="0"/>
          </a:p>
          <a:p>
            <a:pPr>
              <a:lnSpc>
                <a:spcPct val="150000"/>
              </a:lnSpc>
            </a:pPr>
            <a:endParaRPr lang="en-US" altLang="zh-CN" sz="2400" dirty="0"/>
          </a:p>
          <a:p>
            <a:pPr>
              <a:lnSpc>
                <a:spcPct val="150000"/>
              </a:lnSpc>
            </a:pPr>
            <a:r>
              <a:rPr lang="zh-CN" altLang="en-US" sz="2400" dirty="0"/>
              <a:t>允许在</a:t>
            </a:r>
            <a:r>
              <a:rPr lang="zh-CN" altLang="en-US" sz="2400" dirty="0">
                <a:solidFill>
                  <a:srgbClr val="FF0000"/>
                </a:solidFill>
              </a:rPr>
              <a:t>没有辅助支撑</a:t>
            </a:r>
            <a:r>
              <a:rPr lang="zh-CN" altLang="en-US" sz="2400" dirty="0"/>
              <a:t>的情况下打印。</a:t>
            </a:r>
            <a:endParaRPr lang="en-US" altLang="zh-CN" sz="2400" dirty="0"/>
          </a:p>
          <a:p>
            <a:pPr>
              <a:lnSpc>
                <a:spcPct val="150000"/>
              </a:lnSpc>
            </a:pPr>
            <a:endParaRPr lang="en-US" altLang="zh-CN" sz="2400" dirty="0"/>
          </a:p>
          <a:p>
            <a:pPr>
              <a:lnSpc>
                <a:spcPct val="150000"/>
              </a:lnSpc>
            </a:pPr>
            <a:r>
              <a:rPr lang="zh-CN" altLang="en-US" sz="2400" dirty="0"/>
              <a:t>打印结构以</a:t>
            </a:r>
            <a:r>
              <a:rPr lang="zh-CN" altLang="en-US" sz="2400" dirty="0">
                <a:solidFill>
                  <a:srgbClr val="FF0000"/>
                </a:solidFill>
              </a:rPr>
              <a:t>斜面切片</a:t>
            </a:r>
            <a:r>
              <a:rPr lang="zh-CN" altLang="en-US" sz="2400" dirty="0"/>
              <a:t>，悬垂结构由相邻层以适当的切片角度支撑。</a:t>
            </a:r>
          </a:p>
        </p:txBody>
      </p:sp>
      <p:sp>
        <p:nvSpPr>
          <p:cNvPr id="4" name="文本框 3">
            <a:extLst>
              <a:ext uri="{FF2B5EF4-FFF2-40B4-BE49-F238E27FC236}">
                <a16:creationId xmlns:a16="http://schemas.microsoft.com/office/drawing/2014/main" id="{FC29A9B2-DE18-4978-A89F-08A3326106B4}"/>
              </a:ext>
            </a:extLst>
          </p:cNvPr>
          <p:cNvSpPr txBox="1"/>
          <p:nvPr/>
        </p:nvSpPr>
        <p:spPr>
          <a:xfrm>
            <a:off x="914400" y="1020726"/>
            <a:ext cx="3274828" cy="369332"/>
          </a:xfrm>
          <a:prstGeom prst="rect">
            <a:avLst/>
          </a:prstGeom>
          <a:noFill/>
        </p:spPr>
        <p:txBody>
          <a:bodyPr wrap="square" rtlCol="0">
            <a:spAutoFit/>
          </a:bodyPr>
          <a:lstStyle/>
          <a:p>
            <a:r>
              <a:rPr lang="zh-CN" altLang="en-US" dirty="0"/>
              <a:t>赵海明，</a:t>
            </a:r>
            <a:r>
              <a:rPr lang="en-US" altLang="zh-CN" dirty="0"/>
              <a:t>2017.11</a:t>
            </a:r>
            <a:endParaRPr lang="zh-CN" altLang="en-US" dirty="0"/>
          </a:p>
        </p:txBody>
      </p:sp>
    </p:spTree>
    <p:extLst>
      <p:ext uri="{BB962C8B-B14F-4D97-AF65-F5344CB8AC3E}">
        <p14:creationId xmlns:p14="http://schemas.microsoft.com/office/powerpoint/2010/main" val="424478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CB3ABF-72DF-4AE5-904F-C860990C08F6}"/>
              </a:ext>
            </a:extLst>
          </p:cNvPr>
          <p:cNvSpPr txBox="1"/>
          <p:nvPr/>
        </p:nvSpPr>
        <p:spPr>
          <a:xfrm>
            <a:off x="920706" y="2400413"/>
            <a:ext cx="2293317"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t>辅助支撑结构</a:t>
            </a:r>
          </a:p>
        </p:txBody>
      </p:sp>
      <p:sp>
        <p:nvSpPr>
          <p:cNvPr id="3" name="文本框 2">
            <a:extLst>
              <a:ext uri="{FF2B5EF4-FFF2-40B4-BE49-F238E27FC236}">
                <a16:creationId xmlns:a16="http://schemas.microsoft.com/office/drawing/2014/main" id="{EF713567-49D2-4C58-9BB6-0FD8410B3EE2}"/>
              </a:ext>
            </a:extLst>
          </p:cNvPr>
          <p:cNvSpPr txBox="1"/>
          <p:nvPr/>
        </p:nvSpPr>
        <p:spPr>
          <a:xfrm>
            <a:off x="4571999" y="1598832"/>
            <a:ext cx="2753833" cy="461665"/>
          </a:xfrm>
          <a:prstGeom prst="rect">
            <a:avLst/>
          </a:prstGeom>
          <a:noFill/>
        </p:spPr>
        <p:txBody>
          <a:bodyPr wrap="square" rtlCol="0">
            <a:spAutoFit/>
          </a:bodyPr>
          <a:lstStyle/>
          <a:p>
            <a:r>
              <a:rPr lang="zh-CN" altLang="en-US" sz="2400" dirty="0"/>
              <a:t>表面精度差</a:t>
            </a:r>
          </a:p>
        </p:txBody>
      </p:sp>
      <p:sp>
        <p:nvSpPr>
          <p:cNvPr id="4" name="文本框 3">
            <a:extLst>
              <a:ext uri="{FF2B5EF4-FFF2-40B4-BE49-F238E27FC236}">
                <a16:creationId xmlns:a16="http://schemas.microsoft.com/office/drawing/2014/main" id="{B0F47363-70CE-40A1-83B6-EB7B5C4E6712}"/>
              </a:ext>
            </a:extLst>
          </p:cNvPr>
          <p:cNvSpPr txBox="1"/>
          <p:nvPr/>
        </p:nvSpPr>
        <p:spPr>
          <a:xfrm>
            <a:off x="4714213" y="2487727"/>
            <a:ext cx="1945758" cy="461665"/>
          </a:xfrm>
          <a:prstGeom prst="rect">
            <a:avLst/>
          </a:prstGeom>
          <a:noFill/>
        </p:spPr>
        <p:txBody>
          <a:bodyPr wrap="square" rtlCol="0">
            <a:spAutoFit/>
          </a:bodyPr>
          <a:lstStyle/>
          <a:p>
            <a:r>
              <a:rPr lang="zh-CN" altLang="en-US" sz="2400" dirty="0"/>
              <a:t>浪费材料</a:t>
            </a:r>
          </a:p>
        </p:txBody>
      </p:sp>
      <p:sp>
        <p:nvSpPr>
          <p:cNvPr id="5" name="文本框 4">
            <a:extLst>
              <a:ext uri="{FF2B5EF4-FFF2-40B4-BE49-F238E27FC236}">
                <a16:creationId xmlns:a16="http://schemas.microsoft.com/office/drawing/2014/main" id="{9E66E11A-E1F4-4285-B11F-CB4E1BB8C7A8}"/>
              </a:ext>
            </a:extLst>
          </p:cNvPr>
          <p:cNvSpPr txBox="1"/>
          <p:nvPr/>
        </p:nvSpPr>
        <p:spPr>
          <a:xfrm>
            <a:off x="4419165" y="3309497"/>
            <a:ext cx="3120651" cy="461665"/>
          </a:xfrm>
          <a:prstGeom prst="rect">
            <a:avLst/>
          </a:prstGeom>
          <a:noFill/>
        </p:spPr>
        <p:txBody>
          <a:bodyPr wrap="square" rtlCol="0">
            <a:spAutoFit/>
          </a:bodyPr>
          <a:lstStyle/>
          <a:p>
            <a:r>
              <a:rPr lang="zh-CN" altLang="en-US" sz="2400" dirty="0"/>
              <a:t>后期加工困难</a:t>
            </a:r>
            <a:endParaRPr lang="en-US" altLang="zh-CN" sz="2400" dirty="0"/>
          </a:p>
        </p:txBody>
      </p:sp>
      <p:sp>
        <p:nvSpPr>
          <p:cNvPr id="6" name="文本框 5">
            <a:extLst>
              <a:ext uri="{FF2B5EF4-FFF2-40B4-BE49-F238E27FC236}">
                <a16:creationId xmlns:a16="http://schemas.microsoft.com/office/drawing/2014/main" id="{C6ACF6B7-D1AD-4F4B-BBA7-9A08D4B844BA}"/>
              </a:ext>
            </a:extLst>
          </p:cNvPr>
          <p:cNvSpPr txBox="1"/>
          <p:nvPr/>
        </p:nvSpPr>
        <p:spPr>
          <a:xfrm>
            <a:off x="265813" y="208738"/>
            <a:ext cx="1679944" cy="369332"/>
          </a:xfrm>
          <a:prstGeom prst="rect">
            <a:avLst/>
          </a:prstGeom>
          <a:noFill/>
        </p:spPr>
        <p:txBody>
          <a:bodyPr wrap="square" rtlCol="0">
            <a:spAutoFit/>
          </a:bodyPr>
          <a:lstStyle/>
          <a:p>
            <a:r>
              <a:rPr lang="zh-CN" altLang="en-US" dirty="0"/>
              <a:t>提出问题</a:t>
            </a:r>
          </a:p>
        </p:txBody>
      </p:sp>
      <p:cxnSp>
        <p:nvCxnSpPr>
          <p:cNvPr id="8" name="直接箭头连接符 7">
            <a:extLst>
              <a:ext uri="{FF2B5EF4-FFF2-40B4-BE49-F238E27FC236}">
                <a16:creationId xmlns:a16="http://schemas.microsoft.com/office/drawing/2014/main" id="{3DD3C69C-FEC9-4DBB-8700-E36F484EF3B3}"/>
              </a:ext>
            </a:extLst>
          </p:cNvPr>
          <p:cNvCxnSpPr>
            <a:cxnSpLocks/>
          </p:cNvCxnSpPr>
          <p:nvPr/>
        </p:nvCxnSpPr>
        <p:spPr>
          <a:xfrm flipV="1">
            <a:off x="3456031" y="1916352"/>
            <a:ext cx="909969" cy="63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0931080-F768-4AB3-A708-134352C9B341}"/>
              </a:ext>
            </a:extLst>
          </p:cNvPr>
          <p:cNvCxnSpPr>
            <a:cxnSpLocks/>
          </p:cNvCxnSpPr>
          <p:nvPr/>
        </p:nvCxnSpPr>
        <p:spPr>
          <a:xfrm flipV="1">
            <a:off x="3398438" y="2701027"/>
            <a:ext cx="967562" cy="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ACC168E-F23A-4E2A-8F78-3C2A50B5CACD}"/>
              </a:ext>
            </a:extLst>
          </p:cNvPr>
          <p:cNvCxnSpPr>
            <a:cxnSpLocks/>
            <a:endCxn id="5" idx="1"/>
          </p:cNvCxnSpPr>
          <p:nvPr/>
        </p:nvCxnSpPr>
        <p:spPr>
          <a:xfrm>
            <a:off x="3398438" y="2853041"/>
            <a:ext cx="1020727" cy="687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C9C40DF-14B9-449B-9FAC-5A1D338C7D05}"/>
              </a:ext>
            </a:extLst>
          </p:cNvPr>
          <p:cNvSpPr txBox="1"/>
          <p:nvPr/>
        </p:nvSpPr>
        <p:spPr>
          <a:xfrm>
            <a:off x="1105785" y="4722205"/>
            <a:ext cx="7262038" cy="1200329"/>
          </a:xfrm>
          <a:prstGeom prst="rect">
            <a:avLst/>
          </a:prstGeom>
          <a:noFill/>
        </p:spPr>
        <p:txBody>
          <a:bodyPr wrap="square" rtlCol="0">
            <a:spAutoFit/>
          </a:bodyPr>
          <a:lstStyle/>
          <a:p>
            <a:r>
              <a:rPr lang="zh-CN" altLang="en-US" sz="2400" dirty="0"/>
              <a:t>提出了倾斜层打印（</a:t>
            </a:r>
            <a:r>
              <a:rPr lang="en-US" altLang="zh-CN" sz="2400" dirty="0"/>
              <a:t>ILP</a:t>
            </a:r>
            <a:r>
              <a:rPr lang="zh-CN" altLang="en-US" sz="2400" dirty="0"/>
              <a:t>）方法，在自适应切片和进行了切片角度优化的前提下，这种打印方法将有效的提高悬垂表面的质量。</a:t>
            </a:r>
          </a:p>
        </p:txBody>
      </p:sp>
    </p:spTree>
    <p:extLst>
      <p:ext uri="{BB962C8B-B14F-4D97-AF65-F5344CB8AC3E}">
        <p14:creationId xmlns:p14="http://schemas.microsoft.com/office/powerpoint/2010/main" val="1442793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09C843-5A33-4724-9C7C-79F46EFBDF8C}"/>
              </a:ext>
            </a:extLst>
          </p:cNvPr>
          <p:cNvPicPr>
            <a:picLocks noChangeAspect="1"/>
          </p:cNvPicPr>
          <p:nvPr/>
        </p:nvPicPr>
        <p:blipFill>
          <a:blip r:embed="rId2"/>
          <a:stretch>
            <a:fillRect/>
          </a:stretch>
        </p:blipFill>
        <p:spPr>
          <a:xfrm>
            <a:off x="0" y="770814"/>
            <a:ext cx="9144000" cy="3636424"/>
          </a:xfrm>
          <a:prstGeom prst="rect">
            <a:avLst/>
          </a:prstGeom>
        </p:spPr>
      </p:pic>
      <p:sp>
        <p:nvSpPr>
          <p:cNvPr id="3" name="矩形 2">
            <a:extLst>
              <a:ext uri="{FF2B5EF4-FFF2-40B4-BE49-F238E27FC236}">
                <a16:creationId xmlns:a16="http://schemas.microsoft.com/office/drawing/2014/main" id="{8C72367F-CF85-4B86-B155-5AEA586D6AF7}"/>
              </a:ext>
            </a:extLst>
          </p:cNvPr>
          <p:cNvSpPr/>
          <p:nvPr/>
        </p:nvSpPr>
        <p:spPr>
          <a:xfrm>
            <a:off x="361506" y="5040409"/>
            <a:ext cx="8420987" cy="1200329"/>
          </a:xfrm>
          <a:prstGeom prst="rect">
            <a:avLst/>
          </a:prstGeom>
        </p:spPr>
        <p:txBody>
          <a:bodyPr wrap="square">
            <a:spAutoFit/>
          </a:bodyPr>
          <a:lstStyle/>
          <a:p>
            <a:r>
              <a:rPr lang="zh-CN" altLang="en-US" sz="2400" dirty="0"/>
              <a:t>为了成功打印悬垂结构，根据打印模型</a:t>
            </a:r>
            <a:r>
              <a:rPr lang="zh-CN" altLang="en-US" sz="2400" dirty="0">
                <a:solidFill>
                  <a:srgbClr val="FF0000"/>
                </a:solidFill>
              </a:rPr>
              <a:t>严格优化切片角度和层高</a:t>
            </a:r>
            <a:r>
              <a:rPr lang="zh-CN" altLang="en-US" sz="2400" dirty="0"/>
              <a:t>。一旦切割角度满足自支撑条件，就可以形成表面，并且没有支撑结构引起的塌陷或残余粘附的风险。</a:t>
            </a:r>
          </a:p>
        </p:txBody>
      </p:sp>
    </p:spTree>
    <p:extLst>
      <p:ext uri="{BB962C8B-B14F-4D97-AF65-F5344CB8AC3E}">
        <p14:creationId xmlns:p14="http://schemas.microsoft.com/office/powerpoint/2010/main" val="268245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DB4299-47D4-4729-BF10-6272237DC5F6}"/>
              </a:ext>
            </a:extLst>
          </p:cNvPr>
          <p:cNvSpPr txBox="1"/>
          <p:nvPr/>
        </p:nvSpPr>
        <p:spPr>
          <a:xfrm>
            <a:off x="318977" y="212651"/>
            <a:ext cx="2009554" cy="369332"/>
          </a:xfrm>
          <a:prstGeom prst="rect">
            <a:avLst/>
          </a:prstGeom>
          <a:noFill/>
        </p:spPr>
        <p:txBody>
          <a:bodyPr wrap="square" rtlCol="0">
            <a:spAutoFit/>
          </a:bodyPr>
          <a:lstStyle/>
          <a:p>
            <a:r>
              <a:rPr lang="zh-CN" altLang="en-US" dirty="0"/>
              <a:t>思路来源</a:t>
            </a:r>
          </a:p>
        </p:txBody>
      </p:sp>
      <p:sp>
        <p:nvSpPr>
          <p:cNvPr id="3" name="文本框 2">
            <a:extLst>
              <a:ext uri="{FF2B5EF4-FFF2-40B4-BE49-F238E27FC236}">
                <a16:creationId xmlns:a16="http://schemas.microsoft.com/office/drawing/2014/main" id="{1B6F412A-5CF0-46D8-A577-9FB9216F808D}"/>
              </a:ext>
            </a:extLst>
          </p:cNvPr>
          <p:cNvSpPr txBox="1"/>
          <p:nvPr/>
        </p:nvSpPr>
        <p:spPr>
          <a:xfrm>
            <a:off x="786810" y="581983"/>
            <a:ext cx="7315200" cy="923330"/>
          </a:xfrm>
          <a:prstGeom prst="rect">
            <a:avLst/>
          </a:prstGeom>
          <a:noFill/>
        </p:spPr>
        <p:txBody>
          <a:bodyPr wrap="square" rtlCol="0">
            <a:spAutoFit/>
          </a:bodyPr>
          <a:lstStyle/>
          <a:p>
            <a:r>
              <a:rPr lang="zh-CN" altLang="en-US" dirty="0"/>
              <a:t>受到</a:t>
            </a:r>
            <a:r>
              <a:rPr lang="en-US" altLang="zh-CN" dirty="0"/>
              <a:t>Optimum part deposition orientation in fused deposition modeling</a:t>
            </a:r>
            <a:r>
              <a:rPr lang="zh-CN" altLang="en-US" dirty="0"/>
              <a:t>（</a:t>
            </a:r>
            <a:r>
              <a:rPr lang="en-US" altLang="zh-CN" dirty="0"/>
              <a:t>FDM</a:t>
            </a:r>
            <a:r>
              <a:rPr lang="zh-CN" altLang="en-US" dirty="0"/>
              <a:t>中的最佳沉积方向，</a:t>
            </a:r>
            <a:r>
              <a:rPr lang="en-US" altLang="zh-CN" dirty="0"/>
              <a:t>2004</a:t>
            </a:r>
            <a:r>
              <a:rPr lang="zh-CN" altLang="en-US" dirty="0"/>
              <a:t>）中提出的在切片之前对部件的放置方向就行调整来减少支撑，获得启发，提出了倾斜层打印（</a:t>
            </a:r>
            <a:r>
              <a:rPr lang="en-US" altLang="zh-CN" dirty="0"/>
              <a:t>ILP</a:t>
            </a:r>
            <a:r>
              <a:rPr lang="zh-CN" altLang="en-US" dirty="0"/>
              <a:t>）方法。</a:t>
            </a:r>
            <a:endParaRPr lang="en-US" altLang="zh-CN" dirty="0"/>
          </a:p>
        </p:txBody>
      </p:sp>
      <p:pic>
        <p:nvPicPr>
          <p:cNvPr id="4" name="图片 3">
            <a:extLst>
              <a:ext uri="{FF2B5EF4-FFF2-40B4-BE49-F238E27FC236}">
                <a16:creationId xmlns:a16="http://schemas.microsoft.com/office/drawing/2014/main" id="{E515FEC0-E91C-40BC-B7EE-2713CB435C93}"/>
              </a:ext>
            </a:extLst>
          </p:cNvPr>
          <p:cNvPicPr>
            <a:picLocks noChangeAspect="1"/>
          </p:cNvPicPr>
          <p:nvPr/>
        </p:nvPicPr>
        <p:blipFill>
          <a:blip r:embed="rId2"/>
          <a:stretch>
            <a:fillRect/>
          </a:stretch>
        </p:blipFill>
        <p:spPr>
          <a:xfrm>
            <a:off x="191386" y="1670369"/>
            <a:ext cx="8325293" cy="4605648"/>
          </a:xfrm>
          <a:prstGeom prst="rect">
            <a:avLst/>
          </a:prstGeom>
        </p:spPr>
      </p:pic>
      <p:sp>
        <p:nvSpPr>
          <p:cNvPr id="5" name="文本框 4">
            <a:extLst>
              <a:ext uri="{FF2B5EF4-FFF2-40B4-BE49-F238E27FC236}">
                <a16:creationId xmlns:a16="http://schemas.microsoft.com/office/drawing/2014/main" id="{5A1C1B3E-1C79-4C9B-A068-F1F4249AE04E}"/>
              </a:ext>
            </a:extLst>
          </p:cNvPr>
          <p:cNvSpPr txBox="1"/>
          <p:nvPr/>
        </p:nvSpPr>
        <p:spPr>
          <a:xfrm>
            <a:off x="2923954" y="4327451"/>
            <a:ext cx="829340" cy="461665"/>
          </a:xfrm>
          <a:prstGeom prst="rect">
            <a:avLst/>
          </a:prstGeom>
          <a:noFill/>
        </p:spPr>
        <p:txBody>
          <a:bodyPr wrap="square" rtlCol="0">
            <a:spAutoFit/>
          </a:bodyPr>
          <a:lstStyle/>
          <a:p>
            <a:r>
              <a:rPr lang="zh-CN" altLang="en-US" sz="1200" dirty="0"/>
              <a:t>旋转到合适角度</a:t>
            </a:r>
          </a:p>
        </p:txBody>
      </p:sp>
      <p:sp>
        <p:nvSpPr>
          <p:cNvPr id="6" name="文本框 5">
            <a:extLst>
              <a:ext uri="{FF2B5EF4-FFF2-40B4-BE49-F238E27FC236}">
                <a16:creationId xmlns:a16="http://schemas.microsoft.com/office/drawing/2014/main" id="{0502B109-93C9-46A2-8936-DF0771C420CA}"/>
              </a:ext>
            </a:extLst>
          </p:cNvPr>
          <p:cNvSpPr txBox="1"/>
          <p:nvPr/>
        </p:nvSpPr>
        <p:spPr>
          <a:xfrm>
            <a:off x="4758071" y="4427057"/>
            <a:ext cx="1265274" cy="276999"/>
          </a:xfrm>
          <a:prstGeom prst="rect">
            <a:avLst/>
          </a:prstGeom>
          <a:noFill/>
        </p:spPr>
        <p:txBody>
          <a:bodyPr wrap="square" rtlCol="0">
            <a:spAutoFit/>
          </a:bodyPr>
          <a:lstStyle/>
          <a:p>
            <a:r>
              <a:rPr lang="zh-CN" altLang="en-US" sz="1200" dirty="0"/>
              <a:t>水平切片</a:t>
            </a:r>
          </a:p>
        </p:txBody>
      </p:sp>
    </p:spTree>
    <p:extLst>
      <p:ext uri="{BB962C8B-B14F-4D97-AF65-F5344CB8AC3E}">
        <p14:creationId xmlns:p14="http://schemas.microsoft.com/office/powerpoint/2010/main" val="2737111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645497-CFC5-41DA-88C8-C647A32A1908}"/>
              </a:ext>
            </a:extLst>
          </p:cNvPr>
          <p:cNvPicPr>
            <a:picLocks noChangeAspect="1"/>
          </p:cNvPicPr>
          <p:nvPr/>
        </p:nvPicPr>
        <p:blipFill>
          <a:blip r:embed="rId2"/>
          <a:stretch>
            <a:fillRect/>
          </a:stretch>
        </p:blipFill>
        <p:spPr>
          <a:xfrm>
            <a:off x="0" y="1549217"/>
            <a:ext cx="9144000" cy="4078541"/>
          </a:xfrm>
          <a:prstGeom prst="rect">
            <a:avLst/>
          </a:prstGeom>
        </p:spPr>
      </p:pic>
      <p:sp>
        <p:nvSpPr>
          <p:cNvPr id="3" name="文本框 2">
            <a:extLst>
              <a:ext uri="{FF2B5EF4-FFF2-40B4-BE49-F238E27FC236}">
                <a16:creationId xmlns:a16="http://schemas.microsoft.com/office/drawing/2014/main" id="{75F2F9DE-4B35-4F65-86DE-68E1DD4AF387}"/>
              </a:ext>
            </a:extLst>
          </p:cNvPr>
          <p:cNvSpPr txBox="1"/>
          <p:nvPr/>
        </p:nvSpPr>
        <p:spPr>
          <a:xfrm>
            <a:off x="95692" y="116958"/>
            <a:ext cx="1935126" cy="369332"/>
          </a:xfrm>
          <a:prstGeom prst="rect">
            <a:avLst/>
          </a:prstGeom>
          <a:noFill/>
        </p:spPr>
        <p:txBody>
          <a:bodyPr wrap="square" rtlCol="0">
            <a:spAutoFit/>
          </a:bodyPr>
          <a:lstStyle/>
          <a:p>
            <a:r>
              <a:rPr lang="zh-CN" altLang="en-US" dirty="0"/>
              <a:t>角度的控制</a:t>
            </a:r>
          </a:p>
        </p:txBody>
      </p:sp>
      <p:sp>
        <p:nvSpPr>
          <p:cNvPr id="4" name="文本框 3">
            <a:extLst>
              <a:ext uri="{FF2B5EF4-FFF2-40B4-BE49-F238E27FC236}">
                <a16:creationId xmlns:a16="http://schemas.microsoft.com/office/drawing/2014/main" id="{7EFA647C-D3C8-42BB-8B4B-74CAE0CF2B74}"/>
              </a:ext>
            </a:extLst>
          </p:cNvPr>
          <p:cNvSpPr txBox="1"/>
          <p:nvPr/>
        </p:nvSpPr>
        <p:spPr>
          <a:xfrm>
            <a:off x="340241" y="647706"/>
            <a:ext cx="8314661" cy="646331"/>
          </a:xfrm>
          <a:prstGeom prst="rect">
            <a:avLst/>
          </a:prstGeom>
          <a:noFill/>
        </p:spPr>
        <p:txBody>
          <a:bodyPr wrap="square" rtlCol="0">
            <a:spAutoFit/>
          </a:bodyPr>
          <a:lstStyle/>
          <a:p>
            <a:r>
              <a:rPr lang="zh-CN" altLang="en-US" dirty="0"/>
              <a:t>随着</a:t>
            </a:r>
            <a:r>
              <a:rPr lang="en-US" altLang="zh-CN" dirty="0" err="1"/>
              <a:t>θs</a:t>
            </a:r>
            <a:r>
              <a:rPr lang="zh-CN" altLang="en-US" dirty="0"/>
              <a:t>的变化，印刷条件可分为塌陷，合格，附着失效和喷嘴干扰四种状态。其中只有第二状态符合图</a:t>
            </a:r>
            <a:r>
              <a:rPr lang="en-US" altLang="zh-CN" dirty="0"/>
              <a:t>11</a:t>
            </a:r>
            <a:r>
              <a:rPr lang="zh-CN" altLang="en-US" dirty="0"/>
              <a:t>中带状图像的绿色区域</a:t>
            </a:r>
          </a:p>
        </p:txBody>
      </p:sp>
    </p:spTree>
    <p:extLst>
      <p:ext uri="{BB962C8B-B14F-4D97-AF65-F5344CB8AC3E}">
        <p14:creationId xmlns:p14="http://schemas.microsoft.com/office/powerpoint/2010/main" val="3880674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0552A6C9-546A-4F80-B59D-821D08EA1026}"/>
              </a:ext>
            </a:extLst>
          </p:cNvPr>
          <p:cNvGraphicFramePr/>
          <p:nvPr>
            <p:extLst>
              <p:ext uri="{D42A27DB-BD31-4B8C-83A1-F6EECF244321}">
                <p14:modId xmlns:p14="http://schemas.microsoft.com/office/powerpoint/2010/main" val="1445148707"/>
              </p:ext>
            </p:extLst>
          </p:nvPr>
        </p:nvGraphicFramePr>
        <p:xfrm>
          <a:off x="850553" y="84725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C3C2E20A-1458-43C5-9E83-DD48149F669E}"/>
              </a:ext>
            </a:extLst>
          </p:cNvPr>
          <p:cNvSpPr/>
          <p:nvPr/>
        </p:nvSpPr>
        <p:spPr>
          <a:xfrm>
            <a:off x="0" y="222744"/>
            <a:ext cx="9308162" cy="369332"/>
          </a:xfrm>
          <a:prstGeom prst="rect">
            <a:avLst/>
          </a:prstGeom>
        </p:spPr>
        <p:txBody>
          <a:bodyPr wrap="square">
            <a:spAutoFit/>
          </a:bodyPr>
          <a:lstStyle/>
          <a:p>
            <a:r>
              <a:rPr lang="en-US" altLang="zh-CN" b="1" dirty="0"/>
              <a:t>An optimization approach for path planning of high-quality and uniform additive manufacturing</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030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39D66F-891D-4E08-930B-A4C30974CE27}"/>
              </a:ext>
            </a:extLst>
          </p:cNvPr>
          <p:cNvSpPr txBox="1"/>
          <p:nvPr/>
        </p:nvSpPr>
        <p:spPr>
          <a:xfrm>
            <a:off x="202018" y="276447"/>
            <a:ext cx="2828261" cy="369332"/>
          </a:xfrm>
          <a:prstGeom prst="rect">
            <a:avLst/>
          </a:prstGeom>
          <a:noFill/>
        </p:spPr>
        <p:txBody>
          <a:bodyPr wrap="square" rtlCol="0">
            <a:spAutoFit/>
          </a:bodyPr>
          <a:lstStyle/>
          <a:p>
            <a:r>
              <a:rPr lang="en-US" altLang="zh-CN" dirty="0"/>
              <a:t>ILP</a:t>
            </a:r>
            <a:r>
              <a:rPr lang="zh-CN" altLang="en-US" dirty="0"/>
              <a:t>技术步骤</a:t>
            </a:r>
          </a:p>
        </p:txBody>
      </p:sp>
      <p:sp>
        <p:nvSpPr>
          <p:cNvPr id="3" name="矩形 2">
            <a:extLst>
              <a:ext uri="{FF2B5EF4-FFF2-40B4-BE49-F238E27FC236}">
                <a16:creationId xmlns:a16="http://schemas.microsoft.com/office/drawing/2014/main" id="{C979448D-BE88-4DB8-B1C0-EA86A0AC8C1F}"/>
              </a:ext>
            </a:extLst>
          </p:cNvPr>
          <p:cNvSpPr/>
          <p:nvPr/>
        </p:nvSpPr>
        <p:spPr>
          <a:xfrm>
            <a:off x="860454" y="820111"/>
            <a:ext cx="4570482" cy="369332"/>
          </a:xfrm>
          <a:prstGeom prst="rect">
            <a:avLst/>
          </a:prstGeom>
        </p:spPr>
        <p:txBody>
          <a:bodyPr wrap="none">
            <a:spAutoFit/>
          </a:bodyPr>
          <a:lstStyle/>
          <a:p>
            <a:r>
              <a:rPr lang="zh-CN" altLang="en-US" dirty="0"/>
              <a:t>区域划分、模型重建、坐标转换和切片链接</a:t>
            </a:r>
          </a:p>
        </p:txBody>
      </p:sp>
      <p:pic>
        <p:nvPicPr>
          <p:cNvPr id="4" name="图片 3">
            <a:extLst>
              <a:ext uri="{FF2B5EF4-FFF2-40B4-BE49-F238E27FC236}">
                <a16:creationId xmlns:a16="http://schemas.microsoft.com/office/drawing/2014/main" id="{6B782AB7-A62F-4391-850F-486CB5B3E5E2}"/>
              </a:ext>
            </a:extLst>
          </p:cNvPr>
          <p:cNvPicPr>
            <a:picLocks noChangeAspect="1"/>
          </p:cNvPicPr>
          <p:nvPr/>
        </p:nvPicPr>
        <p:blipFill>
          <a:blip r:embed="rId2"/>
          <a:stretch>
            <a:fillRect/>
          </a:stretch>
        </p:blipFill>
        <p:spPr>
          <a:xfrm>
            <a:off x="-74428" y="1831607"/>
            <a:ext cx="9144000" cy="3600396"/>
          </a:xfrm>
          <a:prstGeom prst="rect">
            <a:avLst/>
          </a:prstGeom>
        </p:spPr>
      </p:pic>
    </p:spTree>
    <p:extLst>
      <p:ext uri="{BB962C8B-B14F-4D97-AF65-F5344CB8AC3E}">
        <p14:creationId xmlns:p14="http://schemas.microsoft.com/office/powerpoint/2010/main" val="1140223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7D04A46-A10B-44BC-B618-3B9DBFFA9FDB}"/>
              </a:ext>
            </a:extLst>
          </p:cNvPr>
          <p:cNvPicPr>
            <a:picLocks noChangeAspect="1"/>
          </p:cNvPicPr>
          <p:nvPr/>
        </p:nvPicPr>
        <p:blipFill>
          <a:blip r:embed="rId2"/>
          <a:stretch>
            <a:fillRect/>
          </a:stretch>
        </p:blipFill>
        <p:spPr>
          <a:xfrm>
            <a:off x="611668" y="127591"/>
            <a:ext cx="7601687" cy="6974958"/>
          </a:xfrm>
          <a:prstGeom prst="rect">
            <a:avLst/>
          </a:prstGeom>
        </p:spPr>
      </p:pic>
      <p:sp>
        <p:nvSpPr>
          <p:cNvPr id="3" name="文本框 2">
            <a:extLst>
              <a:ext uri="{FF2B5EF4-FFF2-40B4-BE49-F238E27FC236}">
                <a16:creationId xmlns:a16="http://schemas.microsoft.com/office/drawing/2014/main" id="{EC36935B-73C1-469D-B516-69FCE40A6503}"/>
              </a:ext>
            </a:extLst>
          </p:cNvPr>
          <p:cNvSpPr txBox="1"/>
          <p:nvPr/>
        </p:nvSpPr>
        <p:spPr>
          <a:xfrm>
            <a:off x="3317356" y="1265275"/>
            <a:ext cx="680484" cy="369332"/>
          </a:xfrm>
          <a:prstGeom prst="rect">
            <a:avLst/>
          </a:prstGeom>
          <a:noFill/>
        </p:spPr>
        <p:txBody>
          <a:bodyPr wrap="square" rtlCol="0">
            <a:spAutoFit/>
          </a:bodyPr>
          <a:lstStyle/>
          <a:p>
            <a:r>
              <a:rPr lang="en-US" altLang="zh-CN" dirty="0"/>
              <a:t>HLP</a:t>
            </a:r>
            <a:endParaRPr lang="zh-CN" altLang="en-US" dirty="0"/>
          </a:p>
        </p:txBody>
      </p:sp>
    </p:spTree>
    <p:extLst>
      <p:ext uri="{BB962C8B-B14F-4D97-AF65-F5344CB8AC3E}">
        <p14:creationId xmlns:p14="http://schemas.microsoft.com/office/powerpoint/2010/main" val="594015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BABB72-A69A-4336-938B-538D32636D2A}"/>
              </a:ext>
            </a:extLst>
          </p:cNvPr>
          <p:cNvPicPr>
            <a:picLocks noChangeAspect="1"/>
          </p:cNvPicPr>
          <p:nvPr/>
        </p:nvPicPr>
        <p:blipFill>
          <a:blip r:embed="rId2"/>
          <a:stretch>
            <a:fillRect/>
          </a:stretch>
        </p:blipFill>
        <p:spPr>
          <a:xfrm>
            <a:off x="0" y="574152"/>
            <a:ext cx="9144000" cy="5138880"/>
          </a:xfrm>
          <a:prstGeom prst="rect">
            <a:avLst/>
          </a:prstGeom>
        </p:spPr>
      </p:pic>
      <p:sp>
        <p:nvSpPr>
          <p:cNvPr id="3" name="文本框 2">
            <a:extLst>
              <a:ext uri="{FF2B5EF4-FFF2-40B4-BE49-F238E27FC236}">
                <a16:creationId xmlns:a16="http://schemas.microsoft.com/office/drawing/2014/main" id="{751EECF4-1096-47EE-A4A4-7EAC63401C7B}"/>
              </a:ext>
            </a:extLst>
          </p:cNvPr>
          <p:cNvSpPr txBox="1"/>
          <p:nvPr/>
        </p:nvSpPr>
        <p:spPr>
          <a:xfrm>
            <a:off x="191387" y="204820"/>
            <a:ext cx="2626241" cy="369332"/>
          </a:xfrm>
          <a:prstGeom prst="rect">
            <a:avLst/>
          </a:prstGeom>
          <a:noFill/>
        </p:spPr>
        <p:txBody>
          <a:bodyPr wrap="square" rtlCol="0">
            <a:spAutoFit/>
          </a:bodyPr>
          <a:lstStyle/>
          <a:p>
            <a:r>
              <a:rPr lang="zh-CN" altLang="en-US" dirty="0"/>
              <a:t>打印壳体结果展示</a:t>
            </a:r>
          </a:p>
        </p:txBody>
      </p:sp>
      <p:sp>
        <p:nvSpPr>
          <p:cNvPr id="4" name="矩形 3">
            <a:extLst>
              <a:ext uri="{FF2B5EF4-FFF2-40B4-BE49-F238E27FC236}">
                <a16:creationId xmlns:a16="http://schemas.microsoft.com/office/drawing/2014/main" id="{D1B104EA-831E-4AC9-BDE1-C3FB03569524}"/>
              </a:ext>
            </a:extLst>
          </p:cNvPr>
          <p:cNvSpPr/>
          <p:nvPr/>
        </p:nvSpPr>
        <p:spPr>
          <a:xfrm>
            <a:off x="531627" y="5960682"/>
            <a:ext cx="7719237" cy="369332"/>
          </a:xfrm>
          <a:prstGeom prst="rect">
            <a:avLst/>
          </a:prstGeom>
        </p:spPr>
        <p:txBody>
          <a:bodyPr wrap="square">
            <a:spAutoFit/>
          </a:bodyPr>
          <a:lstStyle/>
          <a:p>
            <a:r>
              <a:rPr lang="zh-CN" altLang="en-US" dirty="0"/>
              <a:t>采用ILP方法后，打印成本下降了65％，打印时间比HLP方法减少了38％。</a:t>
            </a:r>
          </a:p>
        </p:txBody>
      </p:sp>
    </p:spTree>
    <p:extLst>
      <p:ext uri="{BB962C8B-B14F-4D97-AF65-F5344CB8AC3E}">
        <p14:creationId xmlns:p14="http://schemas.microsoft.com/office/powerpoint/2010/main" val="1138036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
            <a:extLst>
              <a:ext uri="{FF2B5EF4-FFF2-40B4-BE49-F238E27FC236}">
                <a16:creationId xmlns:a16="http://schemas.microsoft.com/office/drawing/2014/main" id="{62371996-5307-4192-BD6F-6C277B91C0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76177"/>
            <a:ext cx="9144000" cy="5114261"/>
          </a:xfrm>
          <a:prstGeom prst="rect">
            <a:avLst/>
          </a:prstGeom>
          <a:noFill/>
          <a:ln>
            <a:noFill/>
          </a:ln>
        </p:spPr>
      </p:pic>
      <p:sp>
        <p:nvSpPr>
          <p:cNvPr id="3" name="文本框 2">
            <a:extLst>
              <a:ext uri="{FF2B5EF4-FFF2-40B4-BE49-F238E27FC236}">
                <a16:creationId xmlns:a16="http://schemas.microsoft.com/office/drawing/2014/main" id="{C19B8899-B549-4311-ACA0-CDFE307A9B4A}"/>
              </a:ext>
            </a:extLst>
          </p:cNvPr>
          <p:cNvSpPr txBox="1"/>
          <p:nvPr/>
        </p:nvSpPr>
        <p:spPr>
          <a:xfrm>
            <a:off x="244549" y="212651"/>
            <a:ext cx="1679944" cy="369332"/>
          </a:xfrm>
          <a:prstGeom prst="rect">
            <a:avLst/>
          </a:prstGeom>
          <a:noFill/>
        </p:spPr>
        <p:txBody>
          <a:bodyPr wrap="square" rtlCol="0">
            <a:spAutoFit/>
          </a:bodyPr>
          <a:lstStyle/>
          <a:p>
            <a:r>
              <a:rPr lang="zh-CN" altLang="en-US" dirty="0"/>
              <a:t>附件内容</a:t>
            </a:r>
          </a:p>
        </p:txBody>
      </p:sp>
    </p:spTree>
    <p:extLst>
      <p:ext uri="{BB962C8B-B14F-4D97-AF65-F5344CB8AC3E}">
        <p14:creationId xmlns:p14="http://schemas.microsoft.com/office/powerpoint/2010/main" val="2522102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s2.0-S0736584516301429-mmc2">
            <a:hlinkClick r:id="" action="ppaction://media"/>
            <a:extLst>
              <a:ext uri="{FF2B5EF4-FFF2-40B4-BE49-F238E27FC236}">
                <a16:creationId xmlns:a16="http://schemas.microsoft.com/office/drawing/2014/main" id="{F7EB3334-8F3D-4D71-ABE3-C3CE579CB0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375" y="712381"/>
            <a:ext cx="8981250" cy="5153173"/>
          </a:xfrm>
          <a:prstGeom prst="rect">
            <a:avLst/>
          </a:prstGeom>
        </p:spPr>
      </p:pic>
    </p:spTree>
    <p:extLst>
      <p:ext uri="{BB962C8B-B14F-4D97-AF65-F5344CB8AC3E}">
        <p14:creationId xmlns:p14="http://schemas.microsoft.com/office/powerpoint/2010/main" val="372491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58313" y="2187915"/>
            <a:ext cx="579549" cy="1361673"/>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0" y="2187915"/>
            <a:ext cx="8442252" cy="1361673"/>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70120" y="2112973"/>
            <a:ext cx="1169583" cy="1169581"/>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文本框 12">
            <a:extLst>
              <a:ext uri="{FF2B5EF4-FFF2-40B4-BE49-F238E27FC236}">
                <a16:creationId xmlns:a16="http://schemas.microsoft.com/office/drawing/2014/main" id="{F3B470D1-FB36-4BFC-97F8-F737EF15B9DA}"/>
              </a:ext>
            </a:extLst>
          </p:cNvPr>
          <p:cNvSpPr txBox="1"/>
          <p:nvPr/>
        </p:nvSpPr>
        <p:spPr>
          <a:xfrm>
            <a:off x="1509824" y="2345532"/>
            <a:ext cx="6645348"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感谢各位聆听！</a:t>
            </a:r>
          </a:p>
        </p:txBody>
      </p:sp>
    </p:spTree>
    <p:extLst>
      <p:ext uri="{BB962C8B-B14F-4D97-AF65-F5344CB8AC3E}">
        <p14:creationId xmlns:p14="http://schemas.microsoft.com/office/powerpoint/2010/main" val="27367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05ABF7-91F5-4199-A0AB-70E43BD7DE4A}"/>
              </a:ext>
            </a:extLst>
          </p:cNvPr>
          <p:cNvSpPr/>
          <p:nvPr/>
        </p:nvSpPr>
        <p:spPr>
          <a:xfrm>
            <a:off x="85060" y="224412"/>
            <a:ext cx="9165266" cy="400110"/>
          </a:xfrm>
          <a:prstGeom prst="rect">
            <a:avLst/>
          </a:prstGeom>
        </p:spPr>
        <p:txBody>
          <a:bodyPr wrap="square">
            <a:spAutoFit/>
          </a:bodyPr>
          <a:lstStyle/>
          <a:p>
            <a:r>
              <a:rPr lang="zh-CN" altLang="en-US" sz="2000" dirty="0"/>
              <a:t>A non-retraction path planning approach for extrusion-based additive manufacturing</a:t>
            </a:r>
          </a:p>
        </p:txBody>
      </p:sp>
      <p:sp>
        <p:nvSpPr>
          <p:cNvPr id="3" name="矩形 2">
            <a:extLst>
              <a:ext uri="{FF2B5EF4-FFF2-40B4-BE49-F238E27FC236}">
                <a16:creationId xmlns:a16="http://schemas.microsoft.com/office/drawing/2014/main" id="{783AE53D-4CD6-42E4-8F39-8ED9FA22192B}"/>
              </a:ext>
            </a:extLst>
          </p:cNvPr>
          <p:cNvSpPr/>
          <p:nvPr/>
        </p:nvSpPr>
        <p:spPr>
          <a:xfrm>
            <a:off x="265813" y="624522"/>
            <a:ext cx="5316279" cy="369332"/>
          </a:xfrm>
          <a:prstGeom prst="rect">
            <a:avLst/>
          </a:prstGeom>
        </p:spPr>
        <p:txBody>
          <a:bodyPr wrap="square">
            <a:spAutoFit/>
          </a:bodyPr>
          <a:lstStyle/>
          <a:p>
            <a:r>
              <a:rPr lang="zh-CN" altLang="en-US" dirty="0"/>
              <a:t>基于挤出的增材制造的非收缩路径规划方法</a:t>
            </a:r>
          </a:p>
        </p:txBody>
      </p:sp>
      <p:sp>
        <p:nvSpPr>
          <p:cNvPr id="4" name="矩形 3">
            <a:extLst>
              <a:ext uri="{FF2B5EF4-FFF2-40B4-BE49-F238E27FC236}">
                <a16:creationId xmlns:a16="http://schemas.microsoft.com/office/drawing/2014/main" id="{69B8204D-77FE-40F5-98E0-7D38EE290FD8}"/>
              </a:ext>
            </a:extLst>
          </p:cNvPr>
          <p:cNvSpPr/>
          <p:nvPr/>
        </p:nvSpPr>
        <p:spPr>
          <a:xfrm>
            <a:off x="71253" y="2225641"/>
            <a:ext cx="128088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路径规划影响制造效率</a:t>
            </a:r>
          </a:p>
        </p:txBody>
      </p:sp>
      <p:sp>
        <p:nvSpPr>
          <p:cNvPr id="5" name="矩形 4">
            <a:extLst>
              <a:ext uri="{FF2B5EF4-FFF2-40B4-BE49-F238E27FC236}">
                <a16:creationId xmlns:a16="http://schemas.microsoft.com/office/drawing/2014/main" id="{5AAD3144-0191-49BF-A6C7-DE5F0A0137D9}"/>
              </a:ext>
            </a:extLst>
          </p:cNvPr>
          <p:cNvSpPr/>
          <p:nvPr/>
        </p:nvSpPr>
        <p:spPr>
          <a:xfrm>
            <a:off x="1648043" y="1732364"/>
            <a:ext cx="255181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轮廓填充策略</a:t>
            </a:r>
          </a:p>
        </p:txBody>
      </p:sp>
      <p:sp>
        <p:nvSpPr>
          <p:cNvPr id="6" name="矩形 5">
            <a:extLst>
              <a:ext uri="{FF2B5EF4-FFF2-40B4-BE49-F238E27FC236}">
                <a16:creationId xmlns:a16="http://schemas.microsoft.com/office/drawing/2014/main" id="{795CE448-DA9D-40AE-B063-ADAC4565F7F8}"/>
              </a:ext>
            </a:extLst>
          </p:cNvPr>
          <p:cNvSpPr/>
          <p:nvPr/>
        </p:nvSpPr>
        <p:spPr>
          <a:xfrm>
            <a:off x="1648043" y="3229907"/>
            <a:ext cx="255181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连接子路径之间的方法</a:t>
            </a:r>
          </a:p>
        </p:txBody>
      </p:sp>
      <p:sp>
        <p:nvSpPr>
          <p:cNvPr id="7" name="矩形 6">
            <a:extLst>
              <a:ext uri="{FF2B5EF4-FFF2-40B4-BE49-F238E27FC236}">
                <a16:creationId xmlns:a16="http://schemas.microsoft.com/office/drawing/2014/main" id="{E341A18E-88D2-4D06-B3E0-362A01F7ECF7}"/>
              </a:ext>
            </a:extLst>
          </p:cNvPr>
          <p:cNvSpPr/>
          <p:nvPr/>
        </p:nvSpPr>
        <p:spPr>
          <a:xfrm>
            <a:off x="5066418" y="1514398"/>
            <a:ext cx="374265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如何填充轮廓的内部区域</a:t>
            </a:r>
          </a:p>
        </p:txBody>
      </p:sp>
      <p:sp>
        <p:nvSpPr>
          <p:cNvPr id="8" name="矩形 7">
            <a:extLst>
              <a:ext uri="{FF2B5EF4-FFF2-40B4-BE49-F238E27FC236}">
                <a16:creationId xmlns:a16="http://schemas.microsoft.com/office/drawing/2014/main" id="{865F9977-E79D-44B3-9FF1-602FA3AE2585}"/>
              </a:ext>
            </a:extLst>
          </p:cNvPr>
          <p:cNvSpPr/>
          <p:nvPr/>
        </p:nvSpPr>
        <p:spPr>
          <a:xfrm>
            <a:off x="4944144" y="3005854"/>
            <a:ext cx="398720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确定一个层上的子路径的顺序，这决定了在这些无用链接路径上行进所消耗的空闲时间</a:t>
            </a:r>
          </a:p>
        </p:txBody>
      </p:sp>
      <p:sp>
        <p:nvSpPr>
          <p:cNvPr id="9" name="矩形 8">
            <a:extLst>
              <a:ext uri="{FF2B5EF4-FFF2-40B4-BE49-F238E27FC236}">
                <a16:creationId xmlns:a16="http://schemas.microsoft.com/office/drawing/2014/main" id="{625BF204-72F3-4949-B7C5-84641825DBBA}"/>
              </a:ext>
            </a:extLst>
          </p:cNvPr>
          <p:cNvSpPr/>
          <p:nvPr/>
        </p:nvSpPr>
        <p:spPr>
          <a:xfrm>
            <a:off x="85060" y="4408617"/>
            <a:ext cx="9058940" cy="1569660"/>
          </a:xfrm>
          <a:prstGeom prst="rect">
            <a:avLst/>
          </a:prstGeom>
        </p:spPr>
        <p:txBody>
          <a:bodyPr wrap="square">
            <a:spAutoFit/>
          </a:bodyPr>
          <a:lstStyle/>
          <a:p>
            <a:r>
              <a:rPr lang="zh-CN" altLang="en-US" sz="2400" dirty="0"/>
              <a:t>一个切片可以分解成几个简单的区域，并根据所提出的策略生成每个区域的子路径。所有这些子路径可以是通过正确选择起始点连接成为连续的路径。这样，子路径之间相互连接，</a:t>
            </a:r>
            <a:r>
              <a:rPr lang="zh-CN" altLang="en-US" sz="2400" dirty="0">
                <a:solidFill>
                  <a:srgbClr val="FF0000"/>
                </a:solidFill>
              </a:rPr>
              <a:t>减少了打印头的启动和关闭过程</a:t>
            </a:r>
            <a:r>
              <a:rPr lang="zh-CN" altLang="en-US" sz="2400" dirty="0"/>
              <a:t>，有利于提高沉积质量和效率。</a:t>
            </a:r>
          </a:p>
        </p:txBody>
      </p:sp>
      <p:cxnSp>
        <p:nvCxnSpPr>
          <p:cNvPr id="11" name="直接箭头连接符 10">
            <a:extLst>
              <a:ext uri="{FF2B5EF4-FFF2-40B4-BE49-F238E27FC236}">
                <a16:creationId xmlns:a16="http://schemas.microsoft.com/office/drawing/2014/main" id="{E9C238A8-CC7C-4B04-A6DE-87D7FC7047B6}"/>
              </a:ext>
            </a:extLst>
          </p:cNvPr>
          <p:cNvCxnSpPr>
            <a:cxnSpLocks/>
            <a:stCxn id="4" idx="3"/>
            <a:endCxn id="5" idx="1"/>
          </p:cNvCxnSpPr>
          <p:nvPr/>
        </p:nvCxnSpPr>
        <p:spPr>
          <a:xfrm flipV="1">
            <a:off x="1352134" y="1917030"/>
            <a:ext cx="295909" cy="77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54324E-459C-4CB2-B126-B446C1B9C00B}"/>
              </a:ext>
            </a:extLst>
          </p:cNvPr>
          <p:cNvCxnSpPr>
            <a:stCxn id="4" idx="3"/>
            <a:endCxn id="6" idx="1"/>
          </p:cNvCxnSpPr>
          <p:nvPr/>
        </p:nvCxnSpPr>
        <p:spPr>
          <a:xfrm>
            <a:off x="1352134" y="2687306"/>
            <a:ext cx="295909" cy="72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977A755-0343-4D05-A4E3-8299AE813866}"/>
              </a:ext>
            </a:extLst>
          </p:cNvPr>
          <p:cNvCxnSpPr>
            <a:stCxn id="5" idx="3"/>
            <a:endCxn id="7" idx="1"/>
          </p:cNvCxnSpPr>
          <p:nvPr/>
        </p:nvCxnSpPr>
        <p:spPr>
          <a:xfrm flipV="1">
            <a:off x="4199858" y="1699064"/>
            <a:ext cx="866560" cy="217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0683FFA-9A00-4DB5-8FD0-B67933912126}"/>
              </a:ext>
            </a:extLst>
          </p:cNvPr>
          <p:cNvCxnSpPr>
            <a:stCxn id="6" idx="3"/>
            <a:endCxn id="8" idx="1"/>
          </p:cNvCxnSpPr>
          <p:nvPr/>
        </p:nvCxnSpPr>
        <p:spPr>
          <a:xfrm>
            <a:off x="4199858" y="3414573"/>
            <a:ext cx="744286" cy="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032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8F254AC-A748-4EA5-9021-87BA6202FE13}"/>
              </a:ext>
            </a:extLst>
          </p:cNvPr>
          <p:cNvPicPr>
            <a:picLocks noChangeAspect="1"/>
          </p:cNvPicPr>
          <p:nvPr/>
        </p:nvPicPr>
        <p:blipFill>
          <a:blip r:embed="rId2"/>
          <a:stretch>
            <a:fillRect/>
          </a:stretch>
        </p:blipFill>
        <p:spPr>
          <a:xfrm>
            <a:off x="441251" y="952855"/>
            <a:ext cx="8261498" cy="4449385"/>
          </a:xfrm>
          <a:prstGeom prst="rect">
            <a:avLst/>
          </a:prstGeom>
        </p:spPr>
      </p:pic>
      <p:sp>
        <p:nvSpPr>
          <p:cNvPr id="3" name="文本框 2">
            <a:extLst>
              <a:ext uri="{FF2B5EF4-FFF2-40B4-BE49-F238E27FC236}">
                <a16:creationId xmlns:a16="http://schemas.microsoft.com/office/drawing/2014/main" id="{F4E6953A-4264-4DA7-AEC5-F00DBF31A620}"/>
              </a:ext>
            </a:extLst>
          </p:cNvPr>
          <p:cNvSpPr txBox="1"/>
          <p:nvPr/>
        </p:nvSpPr>
        <p:spPr>
          <a:xfrm>
            <a:off x="441251" y="198269"/>
            <a:ext cx="2769782" cy="400110"/>
          </a:xfrm>
          <a:prstGeom prst="rect">
            <a:avLst/>
          </a:prstGeom>
          <a:noFill/>
        </p:spPr>
        <p:txBody>
          <a:bodyPr wrap="square" rtlCol="0">
            <a:spAutoFit/>
          </a:bodyPr>
          <a:lstStyle/>
          <a:p>
            <a:r>
              <a:rPr lang="zh-CN" altLang="en-US" sz="2000" dirty="0"/>
              <a:t>子路径之间的不连续性</a:t>
            </a:r>
          </a:p>
        </p:txBody>
      </p:sp>
    </p:spTree>
    <p:extLst>
      <p:ext uri="{BB962C8B-B14F-4D97-AF65-F5344CB8AC3E}">
        <p14:creationId xmlns:p14="http://schemas.microsoft.com/office/powerpoint/2010/main" val="166552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E73579-F768-4D5C-81FE-B790DD31A564}"/>
              </a:ext>
            </a:extLst>
          </p:cNvPr>
          <p:cNvSpPr/>
          <p:nvPr/>
        </p:nvSpPr>
        <p:spPr>
          <a:xfrm>
            <a:off x="106136" y="120992"/>
            <a:ext cx="4752944" cy="461665"/>
          </a:xfrm>
          <a:prstGeom prst="rect">
            <a:avLst/>
          </a:prstGeom>
        </p:spPr>
        <p:txBody>
          <a:bodyPr wrap="square">
            <a:spAutoFit/>
          </a:bodyPr>
          <a:lstStyle/>
          <a:p>
            <a:r>
              <a:rPr lang="zh-CN" altLang="en-US" sz="2400" dirty="0">
                <a:latin typeface="AdvOTdaa65807.I+20"/>
              </a:rPr>
              <a:t>子路径填充：</a:t>
            </a:r>
            <a:r>
              <a:rPr lang="en-US" altLang="zh-CN" sz="2400" dirty="0">
                <a:latin typeface="AdvOTdaa65807.I+20"/>
              </a:rPr>
              <a:t>“</a:t>
            </a:r>
            <a:r>
              <a:rPr lang="en-US" altLang="zh-CN" sz="2400" dirty="0">
                <a:latin typeface="AdvOTdaa65807.I"/>
              </a:rPr>
              <a:t>Go and back</a:t>
            </a:r>
            <a:r>
              <a:rPr lang="en-US" altLang="zh-CN" sz="2400" dirty="0">
                <a:latin typeface="AdvOTdaa65807.I+20"/>
              </a:rPr>
              <a:t>” </a:t>
            </a:r>
            <a:r>
              <a:rPr lang="zh-CN" altLang="en-US" sz="2400" dirty="0">
                <a:latin typeface="AdvOTdaa65807.I"/>
              </a:rPr>
              <a:t>策略</a:t>
            </a:r>
            <a:endParaRPr lang="zh-CN" altLang="en-US" sz="2400" dirty="0"/>
          </a:p>
        </p:txBody>
      </p:sp>
      <p:pic>
        <p:nvPicPr>
          <p:cNvPr id="3" name="图片 2">
            <a:extLst>
              <a:ext uri="{FF2B5EF4-FFF2-40B4-BE49-F238E27FC236}">
                <a16:creationId xmlns:a16="http://schemas.microsoft.com/office/drawing/2014/main" id="{F5AE31AC-509B-468A-B537-1FA5E323775E}"/>
              </a:ext>
            </a:extLst>
          </p:cNvPr>
          <p:cNvPicPr>
            <a:picLocks noChangeAspect="1"/>
          </p:cNvPicPr>
          <p:nvPr/>
        </p:nvPicPr>
        <p:blipFill>
          <a:blip r:embed="rId2"/>
          <a:stretch>
            <a:fillRect/>
          </a:stretch>
        </p:blipFill>
        <p:spPr>
          <a:xfrm>
            <a:off x="25933" y="790845"/>
            <a:ext cx="9118067" cy="4638356"/>
          </a:xfrm>
          <a:prstGeom prst="rect">
            <a:avLst/>
          </a:prstGeom>
        </p:spPr>
      </p:pic>
      <p:sp>
        <p:nvSpPr>
          <p:cNvPr id="4" name="矩形 3">
            <a:extLst>
              <a:ext uri="{FF2B5EF4-FFF2-40B4-BE49-F238E27FC236}">
                <a16:creationId xmlns:a16="http://schemas.microsoft.com/office/drawing/2014/main" id="{B5B94253-CCC1-4307-A8E3-345B7EA18043}"/>
              </a:ext>
            </a:extLst>
          </p:cNvPr>
          <p:cNvSpPr/>
          <p:nvPr/>
        </p:nvSpPr>
        <p:spPr>
          <a:xfrm>
            <a:off x="1881963" y="6077788"/>
            <a:ext cx="5667154" cy="369332"/>
          </a:xfrm>
          <a:prstGeom prst="rect">
            <a:avLst/>
          </a:prstGeom>
        </p:spPr>
        <p:txBody>
          <a:bodyPr wrap="square">
            <a:spAutoFit/>
          </a:bodyPr>
          <a:lstStyle/>
          <a:p>
            <a:r>
              <a:rPr lang="zh-CN" altLang="en-US" dirty="0"/>
              <a:t>一般路径与“</a:t>
            </a:r>
            <a:r>
              <a:rPr lang="en-US" altLang="zh-CN" dirty="0"/>
              <a:t>go and back</a:t>
            </a:r>
            <a:r>
              <a:rPr lang="zh-CN" altLang="en-US" dirty="0"/>
              <a:t>”策略产生的路径模式比较</a:t>
            </a:r>
          </a:p>
        </p:txBody>
      </p:sp>
    </p:spTree>
    <p:extLst>
      <p:ext uri="{BB962C8B-B14F-4D97-AF65-F5344CB8AC3E}">
        <p14:creationId xmlns:p14="http://schemas.microsoft.com/office/powerpoint/2010/main" val="250196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430125F-3EA9-4DFF-8C60-BE39FD53CDBA}"/>
              </a:ext>
            </a:extLst>
          </p:cNvPr>
          <p:cNvSpPr txBox="1"/>
          <p:nvPr/>
        </p:nvSpPr>
        <p:spPr>
          <a:xfrm>
            <a:off x="489098" y="190778"/>
            <a:ext cx="3104707" cy="369332"/>
          </a:xfrm>
          <a:prstGeom prst="rect">
            <a:avLst/>
          </a:prstGeom>
          <a:noFill/>
        </p:spPr>
        <p:txBody>
          <a:bodyPr wrap="square" rtlCol="0">
            <a:spAutoFit/>
          </a:bodyPr>
          <a:lstStyle/>
          <a:p>
            <a:r>
              <a:rPr lang="zh-CN" altLang="en-US" dirty="0"/>
              <a:t>多边形分解</a:t>
            </a:r>
          </a:p>
        </p:txBody>
      </p:sp>
      <p:sp>
        <p:nvSpPr>
          <p:cNvPr id="3" name="文本框 2">
            <a:extLst>
              <a:ext uri="{FF2B5EF4-FFF2-40B4-BE49-F238E27FC236}">
                <a16:creationId xmlns:a16="http://schemas.microsoft.com/office/drawing/2014/main" id="{C59ABA25-3FEF-45BE-8C2D-55C65096A431}"/>
              </a:ext>
            </a:extLst>
          </p:cNvPr>
          <p:cNvSpPr txBox="1"/>
          <p:nvPr/>
        </p:nvSpPr>
        <p:spPr>
          <a:xfrm>
            <a:off x="4444410" y="233916"/>
            <a:ext cx="4603898" cy="369332"/>
          </a:xfrm>
          <a:prstGeom prst="rect">
            <a:avLst/>
          </a:prstGeom>
          <a:noFill/>
        </p:spPr>
        <p:txBody>
          <a:bodyPr wrap="square" rtlCol="0">
            <a:spAutoFit/>
          </a:bodyPr>
          <a:lstStyle/>
          <a:p>
            <a:r>
              <a:rPr lang="zh-CN" altLang="en-US" dirty="0"/>
              <a:t>两种方法：方向平行  ，轮廓平行</a:t>
            </a:r>
          </a:p>
        </p:txBody>
      </p:sp>
      <p:pic>
        <p:nvPicPr>
          <p:cNvPr id="4" name="图片 3">
            <a:extLst>
              <a:ext uri="{FF2B5EF4-FFF2-40B4-BE49-F238E27FC236}">
                <a16:creationId xmlns:a16="http://schemas.microsoft.com/office/drawing/2014/main" id="{5B1161F1-5FF9-45E1-95E0-6B18DC858858}"/>
              </a:ext>
            </a:extLst>
          </p:cNvPr>
          <p:cNvPicPr>
            <a:picLocks noChangeAspect="1"/>
          </p:cNvPicPr>
          <p:nvPr/>
        </p:nvPicPr>
        <p:blipFill>
          <a:blip r:embed="rId2"/>
          <a:stretch>
            <a:fillRect/>
          </a:stretch>
        </p:blipFill>
        <p:spPr>
          <a:xfrm>
            <a:off x="0" y="1910365"/>
            <a:ext cx="9144000" cy="1941233"/>
          </a:xfrm>
          <a:prstGeom prst="rect">
            <a:avLst/>
          </a:prstGeom>
        </p:spPr>
      </p:pic>
      <p:sp>
        <p:nvSpPr>
          <p:cNvPr id="5" name="文本框 4">
            <a:extLst>
              <a:ext uri="{FF2B5EF4-FFF2-40B4-BE49-F238E27FC236}">
                <a16:creationId xmlns:a16="http://schemas.microsoft.com/office/drawing/2014/main" id="{1BD7314D-D748-4034-AB3E-F797B5085F78}"/>
              </a:ext>
            </a:extLst>
          </p:cNvPr>
          <p:cNvSpPr txBox="1"/>
          <p:nvPr/>
        </p:nvSpPr>
        <p:spPr>
          <a:xfrm>
            <a:off x="400494" y="1222348"/>
            <a:ext cx="8087832" cy="369332"/>
          </a:xfrm>
          <a:prstGeom prst="rect">
            <a:avLst/>
          </a:prstGeom>
          <a:noFill/>
        </p:spPr>
        <p:txBody>
          <a:bodyPr wrap="square" rtlCol="0">
            <a:spAutoFit/>
          </a:bodyPr>
          <a:lstStyle/>
          <a:p>
            <a:r>
              <a:rPr lang="zh-CN" altLang="en-US" dirty="0"/>
              <a:t>方向平行主要任务是确定基准线的倾斜角度，用于分析多边形的几何形状。</a:t>
            </a:r>
          </a:p>
        </p:txBody>
      </p:sp>
      <p:sp>
        <p:nvSpPr>
          <p:cNvPr id="6" name="文本框 5">
            <a:extLst>
              <a:ext uri="{FF2B5EF4-FFF2-40B4-BE49-F238E27FC236}">
                <a16:creationId xmlns:a16="http://schemas.microsoft.com/office/drawing/2014/main" id="{63A8E5D5-C8A0-4267-86C0-E8F50B193F14}"/>
              </a:ext>
            </a:extLst>
          </p:cNvPr>
          <p:cNvSpPr txBox="1"/>
          <p:nvPr/>
        </p:nvSpPr>
        <p:spPr>
          <a:xfrm>
            <a:off x="5231217" y="1850583"/>
            <a:ext cx="1148317" cy="369332"/>
          </a:xfrm>
          <a:prstGeom prst="rect">
            <a:avLst/>
          </a:prstGeom>
          <a:noFill/>
        </p:spPr>
        <p:txBody>
          <a:bodyPr wrap="square" rtlCol="0">
            <a:spAutoFit/>
          </a:bodyPr>
          <a:lstStyle/>
          <a:p>
            <a:r>
              <a:rPr lang="zh-CN" altLang="en-US" dirty="0"/>
              <a:t>八条线</a:t>
            </a:r>
          </a:p>
        </p:txBody>
      </p:sp>
      <p:sp>
        <p:nvSpPr>
          <p:cNvPr id="7" name="文本框 6">
            <a:extLst>
              <a:ext uri="{FF2B5EF4-FFF2-40B4-BE49-F238E27FC236}">
                <a16:creationId xmlns:a16="http://schemas.microsoft.com/office/drawing/2014/main" id="{55BEDAA7-9C22-47DC-89BE-3E48D6E868F7}"/>
              </a:ext>
            </a:extLst>
          </p:cNvPr>
          <p:cNvSpPr txBox="1"/>
          <p:nvPr/>
        </p:nvSpPr>
        <p:spPr>
          <a:xfrm>
            <a:off x="7301023" y="1841448"/>
            <a:ext cx="1148317" cy="369332"/>
          </a:xfrm>
          <a:prstGeom prst="rect">
            <a:avLst/>
          </a:prstGeom>
          <a:noFill/>
        </p:spPr>
        <p:txBody>
          <a:bodyPr wrap="square" rtlCol="0">
            <a:spAutoFit/>
          </a:bodyPr>
          <a:lstStyle/>
          <a:p>
            <a:r>
              <a:rPr lang="zh-CN" altLang="en-US" dirty="0"/>
              <a:t>十个区域</a:t>
            </a:r>
          </a:p>
        </p:txBody>
      </p:sp>
      <p:pic>
        <p:nvPicPr>
          <p:cNvPr id="8" name="图片 7">
            <a:extLst>
              <a:ext uri="{FF2B5EF4-FFF2-40B4-BE49-F238E27FC236}">
                <a16:creationId xmlns:a16="http://schemas.microsoft.com/office/drawing/2014/main" id="{23F0569A-1F28-4053-9099-75F7CF6B3712}"/>
              </a:ext>
            </a:extLst>
          </p:cNvPr>
          <p:cNvPicPr>
            <a:picLocks noChangeAspect="1"/>
          </p:cNvPicPr>
          <p:nvPr/>
        </p:nvPicPr>
        <p:blipFill>
          <a:blip r:embed="rId3"/>
          <a:stretch>
            <a:fillRect/>
          </a:stretch>
        </p:blipFill>
        <p:spPr>
          <a:xfrm>
            <a:off x="4572000" y="3976452"/>
            <a:ext cx="3536831" cy="2494729"/>
          </a:xfrm>
          <a:prstGeom prst="rect">
            <a:avLst/>
          </a:prstGeom>
        </p:spPr>
      </p:pic>
      <p:sp>
        <p:nvSpPr>
          <p:cNvPr id="9" name="文本框 8">
            <a:extLst>
              <a:ext uri="{FF2B5EF4-FFF2-40B4-BE49-F238E27FC236}">
                <a16:creationId xmlns:a16="http://schemas.microsoft.com/office/drawing/2014/main" id="{E7DA67D5-EBB9-4CF2-BF6F-3E9B58D5559D}"/>
              </a:ext>
            </a:extLst>
          </p:cNvPr>
          <p:cNvSpPr txBox="1"/>
          <p:nvPr/>
        </p:nvSpPr>
        <p:spPr>
          <a:xfrm>
            <a:off x="2211573" y="5223817"/>
            <a:ext cx="1382232" cy="369332"/>
          </a:xfrm>
          <a:prstGeom prst="rect">
            <a:avLst/>
          </a:prstGeom>
          <a:noFill/>
        </p:spPr>
        <p:txBody>
          <a:bodyPr wrap="square" rtlCol="0">
            <a:spAutoFit/>
          </a:bodyPr>
          <a:lstStyle/>
          <a:p>
            <a:r>
              <a:rPr lang="zh-CN" altLang="en-US" dirty="0"/>
              <a:t>轮廓平行</a:t>
            </a:r>
          </a:p>
        </p:txBody>
      </p:sp>
    </p:spTree>
    <p:extLst>
      <p:ext uri="{BB962C8B-B14F-4D97-AF65-F5344CB8AC3E}">
        <p14:creationId xmlns:p14="http://schemas.microsoft.com/office/powerpoint/2010/main" val="285808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1D04A2-3D0B-4697-8D89-58D580A549DB}"/>
              </a:ext>
            </a:extLst>
          </p:cNvPr>
          <p:cNvSpPr txBox="1"/>
          <p:nvPr/>
        </p:nvSpPr>
        <p:spPr>
          <a:xfrm>
            <a:off x="95692" y="127590"/>
            <a:ext cx="3200400" cy="400110"/>
          </a:xfrm>
          <a:prstGeom prst="rect">
            <a:avLst/>
          </a:prstGeom>
          <a:noFill/>
        </p:spPr>
        <p:txBody>
          <a:bodyPr wrap="square" rtlCol="0">
            <a:spAutoFit/>
          </a:bodyPr>
          <a:lstStyle/>
          <a:p>
            <a:r>
              <a:rPr lang="zh-CN" altLang="en-US" sz="2000" dirty="0"/>
              <a:t>轮廓的子路径生成过程</a:t>
            </a:r>
          </a:p>
        </p:txBody>
      </p:sp>
      <p:pic>
        <p:nvPicPr>
          <p:cNvPr id="3" name="图片 2">
            <a:extLst>
              <a:ext uri="{FF2B5EF4-FFF2-40B4-BE49-F238E27FC236}">
                <a16:creationId xmlns:a16="http://schemas.microsoft.com/office/drawing/2014/main" id="{DFB11D59-A2D6-4DCF-B3B9-1D56D5953EC5}"/>
              </a:ext>
            </a:extLst>
          </p:cNvPr>
          <p:cNvPicPr>
            <a:picLocks noChangeAspect="1"/>
          </p:cNvPicPr>
          <p:nvPr/>
        </p:nvPicPr>
        <p:blipFill>
          <a:blip r:embed="rId2"/>
          <a:stretch>
            <a:fillRect/>
          </a:stretch>
        </p:blipFill>
        <p:spPr>
          <a:xfrm>
            <a:off x="95692" y="685175"/>
            <a:ext cx="8901126" cy="3814408"/>
          </a:xfrm>
          <a:prstGeom prst="rect">
            <a:avLst/>
          </a:prstGeom>
        </p:spPr>
      </p:pic>
      <p:sp>
        <p:nvSpPr>
          <p:cNvPr id="4" name="文本框 3">
            <a:extLst>
              <a:ext uri="{FF2B5EF4-FFF2-40B4-BE49-F238E27FC236}">
                <a16:creationId xmlns:a16="http://schemas.microsoft.com/office/drawing/2014/main" id="{0F341835-4E63-4BD7-9D1C-51BCCE10A0BF}"/>
              </a:ext>
            </a:extLst>
          </p:cNvPr>
          <p:cNvSpPr txBox="1"/>
          <p:nvPr/>
        </p:nvSpPr>
        <p:spPr>
          <a:xfrm>
            <a:off x="529382" y="4965405"/>
            <a:ext cx="8085236" cy="1323439"/>
          </a:xfrm>
          <a:prstGeom prst="rect">
            <a:avLst/>
          </a:prstGeom>
          <a:noFill/>
        </p:spPr>
        <p:txBody>
          <a:bodyPr wrap="square" rtlCol="0">
            <a:spAutoFit/>
          </a:bodyPr>
          <a:lstStyle/>
          <a:p>
            <a:r>
              <a:rPr lang="zh-CN" altLang="en-US" sz="2000" dirty="0"/>
              <a:t>轮廓包括外边界和内边界 ，一般定义</a:t>
            </a:r>
            <a:r>
              <a:rPr lang="zh-CN" altLang="en-US" sz="2000" dirty="0">
                <a:solidFill>
                  <a:srgbClr val="FF0000"/>
                </a:solidFill>
              </a:rPr>
              <a:t>外边界为逆时针</a:t>
            </a:r>
            <a:r>
              <a:rPr lang="zh-CN" altLang="en-US" sz="2000" dirty="0"/>
              <a:t>，</a:t>
            </a:r>
            <a:r>
              <a:rPr lang="zh-CN" altLang="en-US" sz="2000" dirty="0">
                <a:solidFill>
                  <a:srgbClr val="FF0000"/>
                </a:solidFill>
              </a:rPr>
              <a:t>内边界为顺时针</a:t>
            </a:r>
            <a:r>
              <a:rPr lang="zh-CN" altLang="en-US" sz="2000" dirty="0"/>
              <a:t>便于识别。打印路径反复偏移可以得到一组等距轮廓。要注意的是，在实际打印时，宽度</a:t>
            </a:r>
            <a:r>
              <a:rPr lang="en-US" altLang="zh-CN" sz="2000" dirty="0"/>
              <a:t>w</a:t>
            </a:r>
            <a:r>
              <a:rPr lang="zh-CN" altLang="en-US" sz="2000" dirty="0"/>
              <a:t>为偏移量，通过对边界的第一偏移轮廓为路径宽度的一半。</a:t>
            </a:r>
          </a:p>
        </p:txBody>
      </p:sp>
    </p:spTree>
    <p:extLst>
      <p:ext uri="{BB962C8B-B14F-4D97-AF65-F5344CB8AC3E}">
        <p14:creationId xmlns:p14="http://schemas.microsoft.com/office/powerpoint/2010/main" val="1781264591"/>
      </p:ext>
    </p:extLst>
  </p:cSld>
  <p:clrMapOvr>
    <a:masterClrMapping/>
  </p:clrMapOvr>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5326</TotalTime>
  <Words>1602</Words>
  <Application>Microsoft Office PowerPoint</Application>
  <PresentationFormat>全屏显示(4:3)</PresentationFormat>
  <Paragraphs>165</Paragraphs>
  <Slides>45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AdvOTdaa65807.I</vt:lpstr>
      <vt:lpstr>AdvOTdaa65807.I+20</vt:lpstr>
      <vt:lpstr>KDICA D+ Charis SIL</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杨德成</cp:lastModifiedBy>
  <cp:revision>282</cp:revision>
  <dcterms:created xsi:type="dcterms:W3CDTF">2015-01-13T10:49:01Z</dcterms:created>
  <dcterms:modified xsi:type="dcterms:W3CDTF">2018-01-21T11:35:10Z</dcterms:modified>
</cp:coreProperties>
</file>